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58"/>
  </p:notesMasterIdLst>
  <p:sldIdLst>
    <p:sldId id="256" r:id="rId32"/>
    <p:sldId id="257" r:id="rId33"/>
    <p:sldId id="258" r:id="rId34"/>
    <p:sldId id="259" r:id="rId35"/>
    <p:sldId id="260" r:id="rId36"/>
    <p:sldId id="261" r:id="rId37"/>
    <p:sldId id="262" r:id="rId38"/>
    <p:sldId id="263" r:id="rId39"/>
    <p:sldId id="264" r:id="rId40"/>
    <p:sldId id="265" r:id="rId41"/>
    <p:sldId id="266" r:id="rId42"/>
    <p:sldId id="267" r:id="rId43"/>
    <p:sldId id="268" r:id="rId44"/>
    <p:sldId id="269" r:id="rId45"/>
    <p:sldId id="270" r:id="rId46"/>
    <p:sldId id="271" r:id="rId47"/>
    <p:sldId id="272" r:id="rId48"/>
    <p:sldId id="273" r:id="rId49"/>
    <p:sldId id="274" r:id="rId50"/>
    <p:sldId id="275" r:id="rId51"/>
    <p:sldId id="276" r:id="rId52"/>
    <p:sldId id="277" r:id="rId53"/>
    <p:sldId id="278" r:id="rId54"/>
    <p:sldId id="279" r:id="rId55"/>
    <p:sldId id="280" r:id="rId56"/>
    <p:sldId id="281" r:id="rId57"/>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Helvetica World" charset="1" panose="020B0500040000020004"/>
      <p:regular r:id="rId10"/>
    </p:embeddedFont>
    <p:embeddedFont>
      <p:font typeface="Helvetica World Bold" charset="1" panose="020B0800040000020004"/>
      <p:regular r:id="rId11"/>
    </p:embeddedFont>
    <p:embeddedFont>
      <p:font typeface="Helvetica World Italics" charset="1" panose="020B0500040000090004"/>
      <p:regular r:id="rId12"/>
    </p:embeddedFont>
    <p:embeddedFont>
      <p:font typeface="Helvetica World Bold Italics" charset="1" panose="020B0800040000090004"/>
      <p:regular r:id="rId13"/>
    </p:embeddedFont>
    <p:embeddedFont>
      <p:font typeface="Montserrat" charset="1" panose="00000500000000000000"/>
      <p:regular r:id="rId14"/>
    </p:embeddedFont>
    <p:embeddedFont>
      <p:font typeface="Montserrat Bold" charset="1" panose="00000800000000000000"/>
      <p:regular r:id="rId15"/>
    </p:embeddedFont>
    <p:embeddedFont>
      <p:font typeface="Montserrat Italics" charset="1" panose="00000500000000000000"/>
      <p:regular r:id="rId16"/>
    </p:embeddedFont>
    <p:embeddedFont>
      <p:font typeface="Montserrat Bold Italics" charset="1" panose="00000800000000000000"/>
      <p:regular r:id="rId17"/>
    </p:embeddedFont>
    <p:embeddedFont>
      <p:font typeface="Montserrat Thin" charset="1" panose="00000300000000000000"/>
      <p:regular r:id="rId18"/>
    </p:embeddedFont>
    <p:embeddedFont>
      <p:font typeface="Montserrat Thin Italics" charset="1" panose="00000300000000000000"/>
      <p:regular r:id="rId19"/>
    </p:embeddedFont>
    <p:embeddedFont>
      <p:font typeface="Montserrat Extra-Light" charset="1" panose="00000300000000000000"/>
      <p:regular r:id="rId20"/>
    </p:embeddedFont>
    <p:embeddedFont>
      <p:font typeface="Montserrat Extra-Light Italics" charset="1" panose="00000300000000000000"/>
      <p:regular r:id="rId21"/>
    </p:embeddedFont>
    <p:embeddedFont>
      <p:font typeface="Montserrat Light" charset="1" panose="00000400000000000000"/>
      <p:regular r:id="rId22"/>
    </p:embeddedFont>
    <p:embeddedFont>
      <p:font typeface="Montserrat Light Italics" charset="1" panose="00000400000000000000"/>
      <p:regular r:id="rId23"/>
    </p:embeddedFont>
    <p:embeddedFont>
      <p:font typeface="Montserrat Medium" charset="1" panose="00000600000000000000"/>
      <p:regular r:id="rId24"/>
    </p:embeddedFont>
    <p:embeddedFont>
      <p:font typeface="Montserrat Medium Italics" charset="1" panose="00000600000000000000"/>
      <p:regular r:id="rId25"/>
    </p:embeddedFont>
    <p:embeddedFont>
      <p:font typeface="Montserrat Semi-Bold" charset="1" panose="00000700000000000000"/>
      <p:regular r:id="rId26"/>
    </p:embeddedFont>
    <p:embeddedFont>
      <p:font typeface="Montserrat Semi-Bold Italics" charset="1" panose="00000700000000000000"/>
      <p:regular r:id="rId27"/>
    </p:embeddedFont>
    <p:embeddedFont>
      <p:font typeface="Montserrat Ultra-Bold" charset="1" panose="00000900000000000000"/>
      <p:regular r:id="rId28"/>
    </p:embeddedFont>
    <p:embeddedFont>
      <p:font typeface="Montserrat Ultra-Bold Italics" charset="1" panose="00000900000000000000"/>
      <p:regular r:id="rId29"/>
    </p:embeddedFont>
    <p:embeddedFont>
      <p:font typeface="Montserrat Heavy" charset="1" panose="00000A00000000000000"/>
      <p:regular r:id="rId30"/>
    </p:embeddedFont>
    <p:embeddedFont>
      <p:font typeface="Montserrat Heavy Italics" charset="1" panose="00000A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slides/slide3.xml" Type="http://schemas.openxmlformats.org/officeDocument/2006/relationships/slide"/><Relationship Id="rId35" Target="slides/slide4.xml" Type="http://schemas.openxmlformats.org/officeDocument/2006/relationships/slide"/><Relationship Id="rId36" Target="slides/slide5.xml" Type="http://schemas.openxmlformats.org/officeDocument/2006/relationships/slide"/><Relationship Id="rId37" Target="slides/slide6.xml" Type="http://schemas.openxmlformats.org/officeDocument/2006/relationships/slide"/><Relationship Id="rId38" Target="slides/slide7.xml" Type="http://schemas.openxmlformats.org/officeDocument/2006/relationships/slide"/><Relationship Id="rId39" Target="slides/slide8.xml" Type="http://schemas.openxmlformats.org/officeDocument/2006/relationships/slide"/><Relationship Id="rId4" Target="theme/theme1.xml" Type="http://schemas.openxmlformats.org/officeDocument/2006/relationships/theme"/><Relationship Id="rId40" Target="slides/slide9.xml" Type="http://schemas.openxmlformats.org/officeDocument/2006/relationships/slide"/><Relationship Id="rId41" Target="slides/slide10.xml" Type="http://schemas.openxmlformats.org/officeDocument/2006/relationships/slide"/><Relationship Id="rId42" Target="slides/slide11.xml" Type="http://schemas.openxmlformats.org/officeDocument/2006/relationships/slide"/><Relationship Id="rId43" Target="slides/slide12.xml" Type="http://schemas.openxmlformats.org/officeDocument/2006/relationship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slides/slide20.xml" Type="http://schemas.openxmlformats.org/officeDocument/2006/relationships/slide"/><Relationship Id="rId52" Target="slides/slide21.xml" Type="http://schemas.openxmlformats.org/officeDocument/2006/relationships/slide"/><Relationship Id="rId53" Target="slides/slide22.xml" Type="http://schemas.openxmlformats.org/officeDocument/2006/relationships/slide"/><Relationship Id="rId54" Target="slides/slide23.xml" Type="http://schemas.openxmlformats.org/officeDocument/2006/relationships/slide"/><Relationship Id="rId55" Target="slides/slide24.xml" Type="http://schemas.openxmlformats.org/officeDocument/2006/relationships/slide"/><Relationship Id="rId56" Target="slides/slide25.xml" Type="http://schemas.openxmlformats.org/officeDocument/2006/relationships/slide"/><Relationship Id="rId57" Target="slides/slide26.xml" Type="http://schemas.openxmlformats.org/officeDocument/2006/relationships/slide"/><Relationship Id="rId58" Target="notesMasters/notesMaster1.xml" Type="http://schemas.openxmlformats.org/officeDocument/2006/relationships/notesMaster"/><Relationship Id="rId59" Target="theme/theme2.xml" Type="http://schemas.openxmlformats.org/officeDocument/2006/relationships/theme"/><Relationship Id="rId6" Target="fonts/font6.fntdata" Type="http://schemas.openxmlformats.org/officeDocument/2006/relationships/font"/><Relationship Id="rId60" Target="notesSlides/notesSlide1.xml" Type="http://schemas.openxmlformats.org/officeDocument/2006/relationships/notesSlide"/><Relationship Id="rId61" Target="notesSlides/notesSlide2.xml" Type="http://schemas.openxmlformats.org/officeDocument/2006/relationships/notesSlide"/><Relationship Id="rId62" Target="notesSlides/notesSlide3.xml" Type="http://schemas.openxmlformats.org/officeDocument/2006/relationships/note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Input Layer: The input dimension is indicated as (150,150,3), which suggests that the network expects images of 150x150 pixels with 3 color channels (RGB).</a:t>
            </a:r>
          </a:p>
          <a:p>
            <a:r>
              <a:rPr lang="en-US"/>
              <a:t/>
            </a:r>
          </a:p>
          <a:p>
            <a:r>
              <a:rPr lang="en-US"/>
              <a:t>Inception V3 Module: This is a complex, compound layer consisting of several convolutional layers with different filter sizes and strides. The Inception architecture is known for its efficiency in terms of computational resources and was a significant advancement in the field of deep learning for computer vision tasks.</a:t>
            </a:r>
          </a:p>
          <a:p>
            <a:r>
              <a:rPr lang="en-US"/>
              <a:t/>
            </a:r>
          </a:p>
          <a:p>
            <a:r>
              <a:rPr lang="en-US"/>
              <a:t>Global Average Pooling 2D: This layer is used to reduce the spatial dimensions of the feature map to a single vector. It calculates the average output of each feature map in the previous layer, thereby reducing the data significantly and preparing it for the final classification layer. This technique also helps to minimize overfitting by reducing the total number of parameters in the model.</a:t>
            </a:r>
          </a:p>
          <a:p>
            <a:r>
              <a:rPr lang="en-US"/>
              <a:t/>
            </a:r>
          </a:p>
          <a:p>
            <a:r>
              <a:rPr lang="en-US"/>
              <a:t>Dropout Layer: Dropout is a regularization technique used to prevent overfitting. During training, some number of layer outputs are randomly ignored or "dropped out." This means that their contribution to the activation of downstream neurons is temporally removed on the forward pass and any weight updates are not applied to the neuron on the backward pass.</a:t>
            </a:r>
          </a:p>
          <a:p>
            <a:r>
              <a:rPr lang="en-US"/>
              <a:t/>
            </a:r>
          </a:p>
          <a:p>
            <a:r>
              <a:rPr lang="en-US"/>
              <a:t>Fully Connected Layer with Softmax Activation: This is the final layer in the network. It's a dense layer with as many neurons as there are classes for the classification task (in this case, 525 species). The softmax activation function is used to generate a probability distribution over the 525 classes, with each value representing the network's confidence that the input image belongs to a particular class.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terms of error analysis, the CNN made an incorrect prediction for BAY-BREASTED WARLBER because it seems to have mistaken the back of its head and left body side as that of the EASTERN BLUE BIRD</a:t>
            </a:r>
          </a:p>
          <a:p>
            <a:r>
              <a:rPr lang="en-US"/>
              <a:t/>
            </a:r>
          </a:p>
          <a:p>
            <a:r>
              <a:rPr lang="en-US"/>
              <a:t>Further checks in the train data highlight some a slight resemblance in the aforementioned body parts.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
            </a:r>
          </a:p>
          <a:p>
            <a:r>
              <a:rPr lang="en-US"/>
              <a:t>The accuracy on the handcrafted test set is 34%, while the F1score is 40.5%</a:t>
            </a:r>
          </a:p>
          <a:p>
            <a:r>
              <a:rPr lang="en-US"/>
              <a:t/>
            </a:r>
          </a:p>
          <a:p>
            <a:r>
              <a:rPr lang="en-US"/>
              <a:t>    The results are not so good compared to the test set, however the following considerations can be done, for better contenstualizing the result:</a:t>
            </a:r>
          </a:p>
          <a:p>
            <a:r>
              <a:rPr lang="en-US"/>
              <a:t/>
            </a:r>
          </a:p>
          <a:p>
            <a:r>
              <a:rPr lang="en-US"/>
              <a:t>        From the 525 species the handcrafted test set contains only 17 species, randomly selected.</a:t>
            </a:r>
          </a:p>
          <a:p>
            <a:r>
              <a:rPr lang="en-US"/>
              <a:t/>
            </a:r>
          </a:p>
          <a:p>
            <a:r>
              <a:rPr lang="en-US"/>
              <a:t>        The images from the kaggle dataset are perfectly centered and the bird takes most of the image space. This wasn't done with the e handcrafted test set to better evaluate the model with imperfect images and also to better evaluate how the data augmentation improved the predictions.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1.pn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7.png" Type="http://schemas.openxmlformats.org/officeDocument/2006/relationships/image"/><Relationship Id="rId4" Target="../media/image18.pn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9.jpeg" Type="http://schemas.openxmlformats.org/officeDocument/2006/relationships/image"/><Relationship Id="rId4" Target="../media/image20.jpeg" Type="http://schemas.openxmlformats.org/officeDocument/2006/relationships/image"/><Relationship Id="rId5" Target="../media/image21.jpeg" Type="http://schemas.openxmlformats.org/officeDocument/2006/relationships/image"/><Relationship Id="rId6" Target="../media/image22.jpeg" Type="http://schemas.openxmlformats.org/officeDocument/2006/relationships/image"/><Relationship Id="rId7" Target="../media/image23.pn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2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5.png" Type="http://schemas.openxmlformats.org/officeDocument/2006/relationships/image"/><Relationship Id="rId3" Target="../media/image26.png" Type="http://schemas.openxmlformats.org/officeDocument/2006/relationships/image"/></Relationships>
</file>

<file path=ppt/slides/_rels/slide2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7.png" Type="http://schemas.openxmlformats.org/officeDocument/2006/relationships/image"/></Relationships>
</file>

<file path=ppt/slides/_rels/slide2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2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s>
</file>

<file path=ppt/slides/_rels/slide2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0.png" Type="http://schemas.openxmlformats.org/officeDocument/2006/relationships/image"/></Relationships>
</file>

<file path=ppt/slides/_rels/slide2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https://www.v7labs.com/blog/convolutional-neural-networks-guide" TargetMode="External" Type="http://schemas.openxmlformats.org/officeDocument/2006/relationships/hyperlink"/></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3984">
                <a:alpha val="100000"/>
              </a:srgbClr>
            </a:gs>
            <a:gs pos="100000">
              <a:srgbClr val="7793B6">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3313629" y="4564223"/>
            <a:ext cx="12114058" cy="0"/>
          </a:xfrm>
          <a:prstGeom prst="line">
            <a:avLst/>
          </a:prstGeom>
          <a:ln cap="flat" w="66675">
            <a:solidFill>
              <a:srgbClr val="FFFFFF"/>
            </a:solidFill>
            <a:prstDash val="solid"/>
            <a:headEnd type="none" len="sm" w="sm"/>
            <a:tailEnd type="none" len="sm" w="sm"/>
          </a:ln>
        </p:spPr>
      </p:sp>
      <p:sp>
        <p:nvSpPr>
          <p:cNvPr name="Freeform 3" id="3"/>
          <p:cNvSpPr/>
          <p:nvPr/>
        </p:nvSpPr>
        <p:spPr>
          <a:xfrm flipH="false" flipV="false" rot="0">
            <a:off x="5858881" y="5102386"/>
            <a:ext cx="6570237" cy="4373314"/>
          </a:xfrm>
          <a:custGeom>
            <a:avLst/>
            <a:gdLst/>
            <a:ahLst/>
            <a:cxnLst/>
            <a:rect r="r" b="b" t="t" l="l"/>
            <a:pathLst>
              <a:path h="4373314" w="6570237">
                <a:moveTo>
                  <a:pt x="0" y="0"/>
                </a:moveTo>
                <a:lnTo>
                  <a:pt x="6570238" y="0"/>
                </a:lnTo>
                <a:lnTo>
                  <a:pt x="6570238" y="4373314"/>
                </a:lnTo>
                <a:lnTo>
                  <a:pt x="0" y="4373314"/>
                </a:lnTo>
                <a:lnTo>
                  <a:pt x="0" y="0"/>
                </a:lnTo>
                <a:close/>
              </a:path>
            </a:pathLst>
          </a:custGeom>
          <a:blipFill>
            <a:blip r:embed="rId2"/>
            <a:stretch>
              <a:fillRect l="0" t="0" r="0" b="0"/>
            </a:stretch>
          </a:blipFill>
          <a:ln w="28575" cap="sq">
            <a:solidFill>
              <a:srgbClr val="FFFFFF"/>
            </a:solidFill>
            <a:prstDash val="solid"/>
            <a:miter/>
          </a:ln>
        </p:spPr>
      </p:sp>
      <p:sp>
        <p:nvSpPr>
          <p:cNvPr name="TextBox 4" id="4"/>
          <p:cNvSpPr txBox="true"/>
          <p:nvPr/>
        </p:nvSpPr>
        <p:spPr>
          <a:xfrm rot="0">
            <a:off x="3985025" y="1973437"/>
            <a:ext cx="10771267"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Bold"/>
              </a:rPr>
              <a:t>Birds signals</a:t>
            </a:r>
          </a:p>
        </p:txBody>
      </p:sp>
      <p:sp>
        <p:nvSpPr>
          <p:cNvPr name="TextBox 5" id="5"/>
          <p:cNvSpPr txBox="true"/>
          <p:nvPr/>
        </p:nvSpPr>
        <p:spPr>
          <a:xfrm rot="0">
            <a:off x="4656900" y="190670"/>
            <a:ext cx="9427517" cy="514296"/>
          </a:xfrm>
          <a:prstGeom prst="rect">
            <a:avLst/>
          </a:prstGeom>
        </p:spPr>
        <p:txBody>
          <a:bodyPr anchor="t" rtlCol="false" tIns="0" lIns="0" bIns="0" rIns="0">
            <a:spAutoFit/>
          </a:bodyPr>
          <a:lstStyle/>
          <a:p>
            <a:pPr>
              <a:lnSpc>
                <a:spcPts val="4200"/>
              </a:lnSpc>
            </a:pPr>
            <a:r>
              <a:rPr lang="en-US" sz="3000">
                <a:solidFill>
                  <a:srgbClr val="FFFFFF"/>
                </a:solidFill>
                <a:latin typeface="Montserrat Bold"/>
              </a:rPr>
              <a:t>Federico Ferretti, Matteo Pasotti, Salerno Fabio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1034903" y="5608543"/>
            <a:ext cx="10118762" cy="2587612"/>
            <a:chOff x="0" y="0"/>
            <a:chExt cx="2401738" cy="614183"/>
          </a:xfrm>
        </p:grpSpPr>
        <p:sp>
          <p:nvSpPr>
            <p:cNvPr name="Freeform 9" id="9"/>
            <p:cNvSpPr/>
            <p:nvPr/>
          </p:nvSpPr>
          <p:spPr>
            <a:xfrm flipH="false" flipV="false" rot="0">
              <a:off x="0" y="0"/>
              <a:ext cx="2401738" cy="614183"/>
            </a:xfrm>
            <a:custGeom>
              <a:avLst/>
              <a:gdLst/>
              <a:ahLst/>
              <a:cxnLst/>
              <a:rect r="r" b="b" t="t" l="l"/>
              <a:pathLst>
                <a:path h="614183" w="2401738">
                  <a:moveTo>
                    <a:pt x="39020" y="0"/>
                  </a:moveTo>
                  <a:lnTo>
                    <a:pt x="2362718" y="0"/>
                  </a:lnTo>
                  <a:cubicBezTo>
                    <a:pt x="2384268" y="0"/>
                    <a:pt x="2401738" y="17470"/>
                    <a:pt x="2401738" y="39020"/>
                  </a:cubicBezTo>
                  <a:lnTo>
                    <a:pt x="2401738" y="575162"/>
                  </a:lnTo>
                  <a:cubicBezTo>
                    <a:pt x="2401738" y="596713"/>
                    <a:pt x="2384268" y="614183"/>
                    <a:pt x="2362718" y="614183"/>
                  </a:cubicBezTo>
                  <a:lnTo>
                    <a:pt x="39020" y="614183"/>
                  </a:lnTo>
                  <a:cubicBezTo>
                    <a:pt x="28672" y="614183"/>
                    <a:pt x="18747" y="610072"/>
                    <a:pt x="11429" y="602754"/>
                  </a:cubicBezTo>
                  <a:cubicBezTo>
                    <a:pt x="4111" y="595436"/>
                    <a:pt x="0" y="585511"/>
                    <a:pt x="0" y="575162"/>
                  </a:cubicBezTo>
                  <a:lnTo>
                    <a:pt x="0" y="39020"/>
                  </a:lnTo>
                  <a:cubicBezTo>
                    <a:pt x="0" y="28672"/>
                    <a:pt x="4111" y="18747"/>
                    <a:pt x="11429" y="11429"/>
                  </a:cubicBezTo>
                  <a:cubicBezTo>
                    <a:pt x="18747" y="4111"/>
                    <a:pt x="28672" y="0"/>
                    <a:pt x="39020" y="0"/>
                  </a:cubicBezTo>
                  <a:close/>
                </a:path>
              </a:pathLst>
            </a:custGeom>
            <a:solidFill>
              <a:srgbClr val="D9D9D9"/>
            </a:solidFill>
          </p:spPr>
        </p:sp>
        <p:sp>
          <p:nvSpPr>
            <p:cNvPr name="TextBox 10" id="10"/>
            <p:cNvSpPr txBox="true"/>
            <p:nvPr/>
          </p:nvSpPr>
          <p:spPr>
            <a:xfrm>
              <a:off x="0" y="-28575"/>
              <a:ext cx="2401738" cy="642758"/>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2571407" y="2090845"/>
            <a:ext cx="6084984" cy="2587612"/>
            <a:chOff x="0" y="0"/>
            <a:chExt cx="1444301" cy="614183"/>
          </a:xfrm>
        </p:grpSpPr>
        <p:sp>
          <p:nvSpPr>
            <p:cNvPr name="Freeform 12" id="12"/>
            <p:cNvSpPr/>
            <p:nvPr/>
          </p:nvSpPr>
          <p:spPr>
            <a:xfrm flipH="false" flipV="false" rot="0">
              <a:off x="0" y="0"/>
              <a:ext cx="1444301" cy="614183"/>
            </a:xfrm>
            <a:custGeom>
              <a:avLst/>
              <a:gdLst/>
              <a:ahLst/>
              <a:cxnLst/>
              <a:rect r="r" b="b" t="t" l="l"/>
              <a:pathLst>
                <a:path h="614183" w="1444301">
                  <a:moveTo>
                    <a:pt x="64887" y="0"/>
                  </a:moveTo>
                  <a:lnTo>
                    <a:pt x="1379414" y="0"/>
                  </a:lnTo>
                  <a:cubicBezTo>
                    <a:pt x="1415250" y="0"/>
                    <a:pt x="1444301" y="29051"/>
                    <a:pt x="1444301" y="64887"/>
                  </a:cubicBezTo>
                  <a:lnTo>
                    <a:pt x="1444301" y="549295"/>
                  </a:lnTo>
                  <a:cubicBezTo>
                    <a:pt x="1444301" y="585132"/>
                    <a:pt x="1415250" y="614183"/>
                    <a:pt x="1379414" y="614183"/>
                  </a:cubicBezTo>
                  <a:lnTo>
                    <a:pt x="64887" y="614183"/>
                  </a:lnTo>
                  <a:cubicBezTo>
                    <a:pt x="29051" y="614183"/>
                    <a:pt x="0" y="585132"/>
                    <a:pt x="0" y="549295"/>
                  </a:cubicBezTo>
                  <a:lnTo>
                    <a:pt x="0" y="64887"/>
                  </a:lnTo>
                  <a:cubicBezTo>
                    <a:pt x="0" y="29051"/>
                    <a:pt x="29051" y="0"/>
                    <a:pt x="64887" y="0"/>
                  </a:cubicBezTo>
                  <a:close/>
                </a:path>
              </a:pathLst>
            </a:custGeom>
            <a:solidFill>
              <a:srgbClr val="D9D9D9"/>
            </a:solidFill>
          </p:spPr>
        </p:sp>
        <p:sp>
          <p:nvSpPr>
            <p:cNvPr name="TextBox 13" id="13"/>
            <p:cNvSpPr txBox="true"/>
            <p:nvPr/>
          </p:nvSpPr>
          <p:spPr>
            <a:xfrm>
              <a:off x="0" y="-28575"/>
              <a:ext cx="1444301" cy="642758"/>
            </a:xfrm>
            <a:prstGeom prst="rect">
              <a:avLst/>
            </a:prstGeom>
          </p:spPr>
          <p:txBody>
            <a:bodyPr anchor="ctr" rtlCol="false" tIns="50800" lIns="50800" bIns="50800" rIns="50800"/>
            <a:lstStyle/>
            <a:p>
              <a:pPr algn="ctr">
                <a:lnSpc>
                  <a:spcPts val="2756"/>
                </a:lnSpc>
              </a:pPr>
            </a:p>
          </p:txBody>
        </p:sp>
      </p:grpSp>
      <p:grpSp>
        <p:nvGrpSpPr>
          <p:cNvPr name="Group 14" id="14"/>
          <p:cNvGrpSpPr/>
          <p:nvPr/>
        </p:nvGrpSpPr>
        <p:grpSpPr>
          <a:xfrm rot="0">
            <a:off x="2752630" y="2317373"/>
            <a:ext cx="5722538" cy="2134556"/>
            <a:chOff x="0" y="0"/>
            <a:chExt cx="1358273" cy="506647"/>
          </a:xfrm>
        </p:grpSpPr>
        <p:sp>
          <p:nvSpPr>
            <p:cNvPr name="Freeform 15" id="15"/>
            <p:cNvSpPr/>
            <p:nvPr/>
          </p:nvSpPr>
          <p:spPr>
            <a:xfrm flipH="false" flipV="false" rot="0">
              <a:off x="0" y="0"/>
              <a:ext cx="1358273" cy="506647"/>
            </a:xfrm>
            <a:custGeom>
              <a:avLst/>
              <a:gdLst/>
              <a:ahLst/>
              <a:cxnLst/>
              <a:rect r="r" b="b" t="t" l="l"/>
              <a:pathLst>
                <a:path h="506647" w="1358273">
                  <a:moveTo>
                    <a:pt x="68997" y="0"/>
                  </a:moveTo>
                  <a:lnTo>
                    <a:pt x="1289276" y="0"/>
                  </a:lnTo>
                  <a:cubicBezTo>
                    <a:pt x="1327382" y="0"/>
                    <a:pt x="1358273" y="30891"/>
                    <a:pt x="1358273" y="68997"/>
                  </a:cubicBezTo>
                  <a:lnTo>
                    <a:pt x="1358273" y="437650"/>
                  </a:lnTo>
                  <a:cubicBezTo>
                    <a:pt x="1358273" y="475756"/>
                    <a:pt x="1327382" y="506647"/>
                    <a:pt x="1289276" y="506647"/>
                  </a:cubicBezTo>
                  <a:lnTo>
                    <a:pt x="68997" y="506647"/>
                  </a:lnTo>
                  <a:cubicBezTo>
                    <a:pt x="30891" y="506647"/>
                    <a:pt x="0" y="475756"/>
                    <a:pt x="0" y="437650"/>
                  </a:cubicBezTo>
                  <a:lnTo>
                    <a:pt x="0" y="68997"/>
                  </a:lnTo>
                  <a:cubicBezTo>
                    <a:pt x="0" y="30891"/>
                    <a:pt x="30891" y="0"/>
                    <a:pt x="68997" y="0"/>
                  </a:cubicBezTo>
                  <a:close/>
                </a:path>
              </a:pathLst>
            </a:custGeom>
            <a:solidFill>
              <a:srgbClr val="FFFFFF"/>
            </a:solidFill>
          </p:spPr>
        </p:sp>
        <p:sp>
          <p:nvSpPr>
            <p:cNvPr name="TextBox 16" id="16"/>
            <p:cNvSpPr txBox="true"/>
            <p:nvPr/>
          </p:nvSpPr>
          <p:spPr>
            <a:xfrm>
              <a:off x="0" y="-28575"/>
              <a:ext cx="1358273" cy="535222"/>
            </a:xfrm>
            <a:prstGeom prst="rect">
              <a:avLst/>
            </a:prstGeom>
          </p:spPr>
          <p:txBody>
            <a:bodyPr anchor="ctr" rtlCol="false" tIns="50800" lIns="50800" bIns="50800" rIns="50800"/>
            <a:lstStyle/>
            <a:p>
              <a:pPr algn="ctr">
                <a:lnSpc>
                  <a:spcPts val="2756"/>
                </a:lnSpc>
              </a:pPr>
            </a:p>
          </p:txBody>
        </p:sp>
      </p:grpSp>
      <p:grpSp>
        <p:nvGrpSpPr>
          <p:cNvPr name="Group 17" id="17"/>
          <p:cNvGrpSpPr/>
          <p:nvPr/>
        </p:nvGrpSpPr>
        <p:grpSpPr>
          <a:xfrm rot="0">
            <a:off x="1191829" y="5869649"/>
            <a:ext cx="9785937" cy="2134556"/>
            <a:chOff x="0" y="0"/>
            <a:chExt cx="2322741" cy="506647"/>
          </a:xfrm>
        </p:grpSpPr>
        <p:sp>
          <p:nvSpPr>
            <p:cNvPr name="Freeform 18" id="18"/>
            <p:cNvSpPr/>
            <p:nvPr/>
          </p:nvSpPr>
          <p:spPr>
            <a:xfrm flipH="false" flipV="false" rot="0">
              <a:off x="0" y="0"/>
              <a:ext cx="2322741" cy="506647"/>
            </a:xfrm>
            <a:custGeom>
              <a:avLst/>
              <a:gdLst/>
              <a:ahLst/>
              <a:cxnLst/>
              <a:rect r="r" b="b" t="t" l="l"/>
              <a:pathLst>
                <a:path h="506647" w="2322741">
                  <a:moveTo>
                    <a:pt x="40347" y="0"/>
                  </a:moveTo>
                  <a:lnTo>
                    <a:pt x="2282393" y="0"/>
                  </a:lnTo>
                  <a:cubicBezTo>
                    <a:pt x="2304677" y="0"/>
                    <a:pt x="2322741" y="18064"/>
                    <a:pt x="2322741" y="40347"/>
                  </a:cubicBezTo>
                  <a:lnTo>
                    <a:pt x="2322741" y="466300"/>
                  </a:lnTo>
                  <a:cubicBezTo>
                    <a:pt x="2322741" y="488583"/>
                    <a:pt x="2304677" y="506647"/>
                    <a:pt x="2282393" y="506647"/>
                  </a:cubicBezTo>
                  <a:lnTo>
                    <a:pt x="40347" y="506647"/>
                  </a:lnTo>
                  <a:cubicBezTo>
                    <a:pt x="18064" y="506647"/>
                    <a:pt x="0" y="488583"/>
                    <a:pt x="0" y="466300"/>
                  </a:cubicBezTo>
                  <a:lnTo>
                    <a:pt x="0" y="40347"/>
                  </a:lnTo>
                  <a:cubicBezTo>
                    <a:pt x="0" y="18064"/>
                    <a:pt x="18064" y="0"/>
                    <a:pt x="40347" y="0"/>
                  </a:cubicBezTo>
                  <a:close/>
                </a:path>
              </a:pathLst>
            </a:custGeom>
            <a:solidFill>
              <a:srgbClr val="FFFFFF"/>
            </a:solidFill>
          </p:spPr>
        </p:sp>
        <p:sp>
          <p:nvSpPr>
            <p:cNvPr name="TextBox 19" id="19"/>
            <p:cNvSpPr txBox="true"/>
            <p:nvPr/>
          </p:nvSpPr>
          <p:spPr>
            <a:xfrm>
              <a:off x="0" y="-28575"/>
              <a:ext cx="2322741" cy="535222"/>
            </a:xfrm>
            <a:prstGeom prst="rect">
              <a:avLst/>
            </a:prstGeom>
          </p:spPr>
          <p:txBody>
            <a:bodyPr anchor="ctr" rtlCol="false" tIns="50800" lIns="50800" bIns="50800" rIns="50800"/>
            <a:lstStyle/>
            <a:p>
              <a:pPr algn="ctr">
                <a:lnSpc>
                  <a:spcPts val="2756"/>
                </a:lnSpc>
              </a:pPr>
            </a:p>
          </p:txBody>
        </p:sp>
      </p:grpSp>
      <p:sp>
        <p:nvSpPr>
          <p:cNvPr name="Freeform 20" id="20"/>
          <p:cNvSpPr/>
          <p:nvPr/>
        </p:nvSpPr>
        <p:spPr>
          <a:xfrm flipH="false" flipV="false" rot="0">
            <a:off x="12661515" y="2526289"/>
            <a:ext cx="4597785" cy="4597785"/>
          </a:xfrm>
          <a:custGeom>
            <a:avLst/>
            <a:gdLst/>
            <a:ahLst/>
            <a:cxnLst/>
            <a:rect r="r" b="b" t="t" l="l"/>
            <a:pathLst>
              <a:path h="4597785" w="4597785">
                <a:moveTo>
                  <a:pt x="0" y="0"/>
                </a:moveTo>
                <a:lnTo>
                  <a:pt x="4597785" y="0"/>
                </a:lnTo>
                <a:lnTo>
                  <a:pt x="4597785" y="4597786"/>
                </a:lnTo>
                <a:lnTo>
                  <a:pt x="0" y="4597786"/>
                </a:lnTo>
                <a:lnTo>
                  <a:pt x="0" y="0"/>
                </a:lnTo>
                <a:close/>
              </a:path>
            </a:pathLst>
          </a:custGeom>
          <a:blipFill>
            <a:blip r:embed="rId2"/>
            <a:stretch>
              <a:fillRect l="0" t="0" r="0" b="0"/>
            </a:stretch>
          </a:blipFill>
        </p:spPr>
      </p:sp>
      <p:sp>
        <p:nvSpPr>
          <p:cNvPr name="TextBox 21" id="21"/>
          <p:cNvSpPr txBox="true"/>
          <p:nvPr/>
        </p:nvSpPr>
        <p:spPr>
          <a:xfrm rot="0">
            <a:off x="233636" y="-14002"/>
            <a:ext cx="12624634"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Dataset: BIRDS 525 SPECIES</a:t>
            </a:r>
          </a:p>
        </p:txBody>
      </p:sp>
      <p:sp>
        <p:nvSpPr>
          <p:cNvPr name="TextBox 22" id="22"/>
          <p:cNvSpPr txBox="true"/>
          <p:nvPr/>
        </p:nvSpPr>
        <p:spPr>
          <a:xfrm rot="0">
            <a:off x="2990593" y="2431039"/>
            <a:ext cx="5246612" cy="1811973"/>
          </a:xfrm>
          <a:prstGeom prst="rect">
            <a:avLst/>
          </a:prstGeom>
        </p:spPr>
        <p:txBody>
          <a:bodyPr anchor="t" rtlCol="false" tIns="0" lIns="0" bIns="0" rIns="0">
            <a:spAutoFit/>
          </a:bodyPr>
          <a:lstStyle/>
          <a:p>
            <a:pPr algn="ctr">
              <a:lnSpc>
                <a:spcPts val="7106"/>
              </a:lnSpc>
              <a:spcBef>
                <a:spcPct val="0"/>
              </a:spcBef>
            </a:pPr>
            <a:r>
              <a:rPr lang="en-US" sz="5075">
                <a:solidFill>
                  <a:srgbClr val="000000"/>
                </a:solidFill>
                <a:latin typeface="Helvetica World"/>
              </a:rPr>
              <a:t>Dataset of: </a:t>
            </a:r>
          </a:p>
          <a:p>
            <a:pPr algn="ctr">
              <a:lnSpc>
                <a:spcPts val="7106"/>
              </a:lnSpc>
              <a:spcBef>
                <a:spcPct val="0"/>
              </a:spcBef>
            </a:pPr>
            <a:r>
              <a:rPr lang="en-US" sz="5075">
                <a:solidFill>
                  <a:srgbClr val="000000"/>
                </a:solidFill>
                <a:latin typeface="Helvetica World Bold"/>
              </a:rPr>
              <a:t>525 bird species</a:t>
            </a:r>
            <a:r>
              <a:rPr lang="en-US" sz="5075">
                <a:solidFill>
                  <a:srgbClr val="000000"/>
                </a:solidFill>
                <a:latin typeface="Helvetica World"/>
              </a:rPr>
              <a:t> </a:t>
            </a:r>
          </a:p>
        </p:txBody>
      </p:sp>
      <p:sp>
        <p:nvSpPr>
          <p:cNvPr name="TextBox 23" id="23"/>
          <p:cNvSpPr txBox="true"/>
          <p:nvPr/>
        </p:nvSpPr>
        <p:spPr>
          <a:xfrm rot="0">
            <a:off x="1028700" y="5967210"/>
            <a:ext cx="10029521" cy="1803603"/>
          </a:xfrm>
          <a:prstGeom prst="rect">
            <a:avLst/>
          </a:prstGeom>
        </p:spPr>
        <p:txBody>
          <a:bodyPr anchor="t" rtlCol="false" tIns="0" lIns="0" bIns="0" rIns="0">
            <a:spAutoFit/>
          </a:bodyPr>
          <a:lstStyle/>
          <a:p>
            <a:pPr algn="just" marL="754648" indent="-377324" lvl="1">
              <a:lnSpc>
                <a:spcPts val="4893"/>
              </a:lnSpc>
              <a:buFont typeface="Arial"/>
              <a:buChar char="•"/>
            </a:pPr>
            <a:r>
              <a:rPr lang="en-US" sz="3495">
                <a:solidFill>
                  <a:srgbClr val="000000"/>
                </a:solidFill>
                <a:latin typeface="Helvetica World"/>
              </a:rPr>
              <a:t>84.635 training images (~160 img per species), </a:t>
            </a:r>
          </a:p>
          <a:p>
            <a:pPr algn="just" marL="754648" indent="-377324" lvl="1">
              <a:lnSpc>
                <a:spcPts val="4893"/>
              </a:lnSpc>
              <a:buFont typeface="Arial"/>
              <a:buChar char="•"/>
            </a:pPr>
            <a:r>
              <a:rPr lang="en-US" sz="3495">
                <a:solidFill>
                  <a:srgbClr val="000000"/>
                </a:solidFill>
                <a:latin typeface="Helvetica World"/>
              </a:rPr>
              <a:t>2.625 test images(5 img per species) and </a:t>
            </a:r>
          </a:p>
          <a:p>
            <a:pPr algn="just" marL="754648" indent="-377324" lvl="1">
              <a:lnSpc>
                <a:spcPts val="4893"/>
              </a:lnSpc>
              <a:buFont typeface="Arial"/>
              <a:buChar char="•"/>
            </a:pPr>
            <a:r>
              <a:rPr lang="en-US" sz="3495">
                <a:solidFill>
                  <a:srgbClr val="000000"/>
                </a:solidFill>
                <a:latin typeface="Helvetica World"/>
              </a:rPr>
              <a:t>2.625 validation images(5 img per species).</a:t>
            </a:r>
          </a:p>
        </p:txBody>
      </p:sp>
      <p:sp>
        <p:nvSpPr>
          <p:cNvPr name="TextBox 24" id="24"/>
          <p:cNvSpPr txBox="true"/>
          <p:nvPr/>
        </p:nvSpPr>
        <p:spPr>
          <a:xfrm rot="0">
            <a:off x="13201024" y="7226596"/>
            <a:ext cx="3518767" cy="956378"/>
          </a:xfrm>
          <a:prstGeom prst="rect">
            <a:avLst/>
          </a:prstGeom>
        </p:spPr>
        <p:txBody>
          <a:bodyPr anchor="t" rtlCol="false" tIns="0" lIns="0" bIns="0" rIns="0">
            <a:spAutoFit/>
          </a:bodyPr>
          <a:lstStyle/>
          <a:p>
            <a:pPr algn="ctr">
              <a:lnSpc>
                <a:spcPts val="7927"/>
              </a:lnSpc>
              <a:spcBef>
                <a:spcPct val="0"/>
              </a:spcBef>
            </a:pPr>
            <a:r>
              <a:rPr lang="en-US" sz="5662">
                <a:solidFill>
                  <a:srgbClr val="000000"/>
                </a:solidFill>
                <a:latin typeface="Helvetica World"/>
              </a:rPr>
              <a:t>150x150x3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sp>
        <p:nvSpPr>
          <p:cNvPr name="Freeform 5" id="5"/>
          <p:cNvSpPr/>
          <p:nvPr/>
        </p:nvSpPr>
        <p:spPr>
          <a:xfrm flipH="false" flipV="false" rot="0">
            <a:off x="376966" y="2660022"/>
            <a:ext cx="17542977" cy="6182245"/>
          </a:xfrm>
          <a:custGeom>
            <a:avLst/>
            <a:gdLst/>
            <a:ahLst/>
            <a:cxnLst/>
            <a:rect r="r" b="b" t="t" l="l"/>
            <a:pathLst>
              <a:path h="6182245" w="17542977">
                <a:moveTo>
                  <a:pt x="0" y="0"/>
                </a:moveTo>
                <a:lnTo>
                  <a:pt x="17542977" y="0"/>
                </a:lnTo>
                <a:lnTo>
                  <a:pt x="17542977" y="6182246"/>
                </a:lnTo>
                <a:lnTo>
                  <a:pt x="0" y="6182246"/>
                </a:lnTo>
                <a:lnTo>
                  <a:pt x="0" y="0"/>
                </a:lnTo>
                <a:close/>
              </a:path>
            </a:pathLst>
          </a:custGeom>
          <a:blipFill>
            <a:blip r:embed="rId3"/>
            <a:stretch>
              <a:fillRect l="0" t="0" r="0" b="0"/>
            </a:stretch>
          </a:blipFill>
        </p:spPr>
      </p:sp>
      <p:grpSp>
        <p:nvGrpSpPr>
          <p:cNvPr name="Group 6" id="6"/>
          <p:cNvGrpSpPr/>
          <p:nvPr/>
        </p:nvGrpSpPr>
        <p:grpSpPr>
          <a:xfrm rot="0">
            <a:off x="0" y="9790462"/>
            <a:ext cx="18288000" cy="496538"/>
            <a:chOff x="0" y="0"/>
            <a:chExt cx="4816593" cy="130775"/>
          </a:xfrm>
        </p:grpSpPr>
        <p:sp>
          <p:nvSpPr>
            <p:cNvPr name="Freeform 7" id="7"/>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8" id="8"/>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TextBox 9" id="9"/>
          <p:cNvSpPr txBox="true"/>
          <p:nvPr/>
        </p:nvSpPr>
        <p:spPr>
          <a:xfrm rot="0">
            <a:off x="233636" y="-14002"/>
            <a:ext cx="12819653"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The architecture</a:t>
            </a:r>
          </a:p>
        </p:txBody>
      </p:sp>
      <p:grpSp>
        <p:nvGrpSpPr>
          <p:cNvPr name="Group 10" id="10"/>
          <p:cNvGrpSpPr/>
          <p:nvPr/>
        </p:nvGrpSpPr>
        <p:grpSpPr>
          <a:xfrm rot="0">
            <a:off x="233636" y="1465529"/>
            <a:ext cx="3065785" cy="1194494"/>
            <a:chOff x="0" y="0"/>
            <a:chExt cx="1339712" cy="521980"/>
          </a:xfrm>
        </p:grpSpPr>
        <p:sp>
          <p:nvSpPr>
            <p:cNvPr name="Freeform 11" id="11"/>
            <p:cNvSpPr/>
            <p:nvPr/>
          </p:nvSpPr>
          <p:spPr>
            <a:xfrm flipH="false" flipV="false" rot="0">
              <a:off x="0" y="0"/>
              <a:ext cx="1339712" cy="521980"/>
            </a:xfrm>
            <a:custGeom>
              <a:avLst/>
              <a:gdLst/>
              <a:ahLst/>
              <a:cxnLst/>
              <a:rect r="r" b="b" t="t" l="l"/>
              <a:pathLst>
                <a:path h="521980" w="1339712">
                  <a:moveTo>
                    <a:pt x="128789" y="0"/>
                  </a:moveTo>
                  <a:lnTo>
                    <a:pt x="1210924" y="0"/>
                  </a:lnTo>
                  <a:cubicBezTo>
                    <a:pt x="1282052" y="0"/>
                    <a:pt x="1339712" y="57661"/>
                    <a:pt x="1339712" y="128789"/>
                  </a:cubicBezTo>
                  <a:lnTo>
                    <a:pt x="1339712" y="393191"/>
                  </a:lnTo>
                  <a:cubicBezTo>
                    <a:pt x="1339712" y="464319"/>
                    <a:pt x="1282052" y="521980"/>
                    <a:pt x="1210924" y="521980"/>
                  </a:cubicBezTo>
                  <a:lnTo>
                    <a:pt x="128789" y="521980"/>
                  </a:lnTo>
                  <a:cubicBezTo>
                    <a:pt x="94632" y="521980"/>
                    <a:pt x="61874" y="508411"/>
                    <a:pt x="37721" y="484258"/>
                  </a:cubicBezTo>
                  <a:cubicBezTo>
                    <a:pt x="13569" y="460106"/>
                    <a:pt x="0" y="427348"/>
                    <a:pt x="0" y="393191"/>
                  </a:cubicBezTo>
                  <a:lnTo>
                    <a:pt x="0" y="128789"/>
                  </a:lnTo>
                  <a:cubicBezTo>
                    <a:pt x="0" y="57661"/>
                    <a:pt x="57661" y="0"/>
                    <a:pt x="128789" y="0"/>
                  </a:cubicBezTo>
                  <a:close/>
                </a:path>
              </a:pathLst>
            </a:custGeom>
            <a:solidFill>
              <a:srgbClr val="D9D9D9"/>
            </a:solidFill>
          </p:spPr>
        </p:sp>
        <p:sp>
          <p:nvSpPr>
            <p:cNvPr name="TextBox 12" id="12"/>
            <p:cNvSpPr txBox="true"/>
            <p:nvPr/>
          </p:nvSpPr>
          <p:spPr>
            <a:xfrm>
              <a:off x="0" y="-28575"/>
              <a:ext cx="1339712" cy="550555"/>
            </a:xfrm>
            <a:prstGeom prst="rect">
              <a:avLst/>
            </a:prstGeom>
          </p:spPr>
          <p:txBody>
            <a:bodyPr anchor="ctr" rtlCol="false" tIns="50800" lIns="50800" bIns="50800" rIns="50800"/>
            <a:lstStyle/>
            <a:p>
              <a:pPr algn="ctr">
                <a:lnSpc>
                  <a:spcPts val="2756"/>
                </a:lnSpc>
              </a:pPr>
            </a:p>
          </p:txBody>
        </p:sp>
      </p:grpSp>
      <p:grpSp>
        <p:nvGrpSpPr>
          <p:cNvPr name="Group 13" id="13"/>
          <p:cNvGrpSpPr/>
          <p:nvPr/>
        </p:nvGrpSpPr>
        <p:grpSpPr>
          <a:xfrm rot="0">
            <a:off x="376966" y="1585299"/>
            <a:ext cx="2796424" cy="943122"/>
            <a:chOff x="0" y="0"/>
            <a:chExt cx="1222004" cy="412133"/>
          </a:xfrm>
        </p:grpSpPr>
        <p:sp>
          <p:nvSpPr>
            <p:cNvPr name="Freeform 14" id="14"/>
            <p:cNvSpPr/>
            <p:nvPr/>
          </p:nvSpPr>
          <p:spPr>
            <a:xfrm flipH="false" flipV="false" rot="0">
              <a:off x="0" y="0"/>
              <a:ext cx="1222004" cy="412133"/>
            </a:xfrm>
            <a:custGeom>
              <a:avLst/>
              <a:gdLst/>
              <a:ahLst/>
              <a:cxnLst/>
              <a:rect r="r" b="b" t="t" l="l"/>
              <a:pathLst>
                <a:path h="412133" w="1222004">
                  <a:moveTo>
                    <a:pt x="141194" y="0"/>
                  </a:moveTo>
                  <a:lnTo>
                    <a:pt x="1080810" y="0"/>
                  </a:lnTo>
                  <a:cubicBezTo>
                    <a:pt x="1118257" y="0"/>
                    <a:pt x="1154171" y="14876"/>
                    <a:pt x="1180650" y="41355"/>
                  </a:cubicBezTo>
                  <a:cubicBezTo>
                    <a:pt x="1207129" y="67834"/>
                    <a:pt x="1222004" y="103747"/>
                    <a:pt x="1222004" y="141194"/>
                  </a:cubicBezTo>
                  <a:lnTo>
                    <a:pt x="1222004" y="270940"/>
                  </a:lnTo>
                  <a:cubicBezTo>
                    <a:pt x="1222004" y="308386"/>
                    <a:pt x="1207129" y="344300"/>
                    <a:pt x="1180650" y="370779"/>
                  </a:cubicBezTo>
                  <a:cubicBezTo>
                    <a:pt x="1154171" y="397258"/>
                    <a:pt x="1118257" y="412133"/>
                    <a:pt x="1080810" y="412133"/>
                  </a:cubicBezTo>
                  <a:lnTo>
                    <a:pt x="141194" y="412133"/>
                  </a:lnTo>
                  <a:cubicBezTo>
                    <a:pt x="103747" y="412133"/>
                    <a:pt x="67834" y="397258"/>
                    <a:pt x="41355" y="370779"/>
                  </a:cubicBezTo>
                  <a:cubicBezTo>
                    <a:pt x="14876" y="344300"/>
                    <a:pt x="0" y="308386"/>
                    <a:pt x="0" y="270940"/>
                  </a:cubicBezTo>
                  <a:lnTo>
                    <a:pt x="0" y="141194"/>
                  </a:lnTo>
                  <a:cubicBezTo>
                    <a:pt x="0" y="103747"/>
                    <a:pt x="14876" y="67834"/>
                    <a:pt x="41355" y="41355"/>
                  </a:cubicBezTo>
                  <a:cubicBezTo>
                    <a:pt x="67834" y="14876"/>
                    <a:pt x="103747" y="0"/>
                    <a:pt x="141194" y="0"/>
                  </a:cubicBezTo>
                  <a:close/>
                </a:path>
              </a:pathLst>
            </a:custGeom>
            <a:solidFill>
              <a:srgbClr val="FFFFFF"/>
            </a:solidFill>
          </p:spPr>
        </p:sp>
        <p:sp>
          <p:nvSpPr>
            <p:cNvPr name="TextBox 15" id="15"/>
            <p:cNvSpPr txBox="true"/>
            <p:nvPr/>
          </p:nvSpPr>
          <p:spPr>
            <a:xfrm>
              <a:off x="0" y="-28575"/>
              <a:ext cx="1222004" cy="440708"/>
            </a:xfrm>
            <a:prstGeom prst="rect">
              <a:avLst/>
            </a:prstGeom>
          </p:spPr>
          <p:txBody>
            <a:bodyPr anchor="ctr" rtlCol="false" tIns="50800" lIns="50800" bIns="50800" rIns="50800"/>
            <a:lstStyle/>
            <a:p>
              <a:pPr algn="ctr">
                <a:lnSpc>
                  <a:spcPts val="2756"/>
                </a:lnSpc>
              </a:pPr>
            </a:p>
          </p:txBody>
        </p:sp>
      </p:grpSp>
      <p:sp>
        <p:nvSpPr>
          <p:cNvPr name="TextBox 16" id="16"/>
          <p:cNvSpPr txBox="true"/>
          <p:nvPr/>
        </p:nvSpPr>
        <p:spPr>
          <a:xfrm rot="0">
            <a:off x="721467" y="1631243"/>
            <a:ext cx="2090124" cy="850428"/>
          </a:xfrm>
          <a:prstGeom prst="rect">
            <a:avLst/>
          </a:prstGeom>
        </p:spPr>
        <p:txBody>
          <a:bodyPr anchor="t" rtlCol="false" tIns="0" lIns="0" bIns="0" rIns="0">
            <a:spAutoFit/>
          </a:bodyPr>
          <a:lstStyle/>
          <a:p>
            <a:pPr algn="ctr">
              <a:lnSpc>
                <a:spcPts val="3477"/>
              </a:lnSpc>
              <a:spcBef>
                <a:spcPct val="0"/>
              </a:spcBef>
            </a:pPr>
            <a:r>
              <a:rPr lang="en-US" sz="2484">
                <a:solidFill>
                  <a:srgbClr val="000000"/>
                </a:solidFill>
                <a:latin typeface="Helvetica World"/>
              </a:rPr>
              <a:t>InceptionV3 </a:t>
            </a:r>
          </a:p>
          <a:p>
            <a:pPr algn="ctr">
              <a:lnSpc>
                <a:spcPts val="3477"/>
              </a:lnSpc>
              <a:spcBef>
                <a:spcPct val="0"/>
              </a:spcBef>
            </a:pPr>
            <a:r>
              <a:rPr lang="en-US" sz="2484">
                <a:solidFill>
                  <a:srgbClr val="000000"/>
                </a:solidFill>
                <a:latin typeface="Helvetica World"/>
              </a:rPr>
              <a:t>pre-processing</a:t>
            </a:r>
          </a:p>
        </p:txBody>
      </p:sp>
      <p:grpSp>
        <p:nvGrpSpPr>
          <p:cNvPr name="Group 17" id="17"/>
          <p:cNvGrpSpPr/>
          <p:nvPr/>
        </p:nvGrpSpPr>
        <p:grpSpPr>
          <a:xfrm rot="0">
            <a:off x="233636" y="2840997"/>
            <a:ext cx="3381185" cy="1437834"/>
            <a:chOff x="0" y="0"/>
            <a:chExt cx="1444301" cy="614183"/>
          </a:xfrm>
        </p:grpSpPr>
        <p:sp>
          <p:nvSpPr>
            <p:cNvPr name="Freeform 18" id="18"/>
            <p:cNvSpPr/>
            <p:nvPr/>
          </p:nvSpPr>
          <p:spPr>
            <a:xfrm flipH="false" flipV="false" rot="0">
              <a:off x="0" y="0"/>
              <a:ext cx="1444301" cy="614183"/>
            </a:xfrm>
            <a:custGeom>
              <a:avLst/>
              <a:gdLst/>
              <a:ahLst/>
              <a:cxnLst/>
              <a:rect r="r" b="b" t="t" l="l"/>
              <a:pathLst>
                <a:path h="614183" w="1444301">
                  <a:moveTo>
                    <a:pt x="116775" y="0"/>
                  </a:moveTo>
                  <a:lnTo>
                    <a:pt x="1327526" y="0"/>
                  </a:lnTo>
                  <a:cubicBezTo>
                    <a:pt x="1392019" y="0"/>
                    <a:pt x="1444301" y="52282"/>
                    <a:pt x="1444301" y="116775"/>
                  </a:cubicBezTo>
                  <a:lnTo>
                    <a:pt x="1444301" y="497408"/>
                  </a:lnTo>
                  <a:cubicBezTo>
                    <a:pt x="1444301" y="528378"/>
                    <a:pt x="1431998" y="558081"/>
                    <a:pt x="1410099" y="579980"/>
                  </a:cubicBezTo>
                  <a:cubicBezTo>
                    <a:pt x="1388199" y="601880"/>
                    <a:pt x="1358497" y="614183"/>
                    <a:pt x="1327526" y="614183"/>
                  </a:cubicBezTo>
                  <a:lnTo>
                    <a:pt x="116775" y="614183"/>
                  </a:lnTo>
                  <a:cubicBezTo>
                    <a:pt x="85804" y="614183"/>
                    <a:pt x="56102" y="601880"/>
                    <a:pt x="34203" y="579980"/>
                  </a:cubicBezTo>
                  <a:cubicBezTo>
                    <a:pt x="12303" y="558081"/>
                    <a:pt x="0" y="528378"/>
                    <a:pt x="0" y="497408"/>
                  </a:cubicBezTo>
                  <a:lnTo>
                    <a:pt x="0" y="116775"/>
                  </a:lnTo>
                  <a:cubicBezTo>
                    <a:pt x="0" y="85804"/>
                    <a:pt x="12303" y="56102"/>
                    <a:pt x="34203" y="34203"/>
                  </a:cubicBezTo>
                  <a:cubicBezTo>
                    <a:pt x="56102" y="12303"/>
                    <a:pt x="85804" y="0"/>
                    <a:pt x="116775" y="0"/>
                  </a:cubicBezTo>
                  <a:close/>
                </a:path>
              </a:pathLst>
            </a:custGeom>
            <a:solidFill>
              <a:srgbClr val="D9D9D9"/>
            </a:solidFill>
          </p:spPr>
        </p:sp>
        <p:sp>
          <p:nvSpPr>
            <p:cNvPr name="TextBox 19" id="19"/>
            <p:cNvSpPr txBox="true"/>
            <p:nvPr/>
          </p:nvSpPr>
          <p:spPr>
            <a:xfrm>
              <a:off x="0" y="-28575"/>
              <a:ext cx="1444301" cy="642758"/>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334334" y="2966870"/>
            <a:ext cx="3179789" cy="1186088"/>
            <a:chOff x="0" y="0"/>
            <a:chExt cx="1358273" cy="506647"/>
          </a:xfrm>
        </p:grpSpPr>
        <p:sp>
          <p:nvSpPr>
            <p:cNvPr name="Freeform 21" id="21"/>
            <p:cNvSpPr/>
            <p:nvPr/>
          </p:nvSpPr>
          <p:spPr>
            <a:xfrm flipH="false" flipV="false" rot="0">
              <a:off x="0" y="0"/>
              <a:ext cx="1358273" cy="506647"/>
            </a:xfrm>
            <a:custGeom>
              <a:avLst/>
              <a:gdLst/>
              <a:ahLst/>
              <a:cxnLst/>
              <a:rect r="r" b="b" t="t" l="l"/>
              <a:pathLst>
                <a:path h="506647" w="1358273">
                  <a:moveTo>
                    <a:pt x="124171" y="0"/>
                  </a:moveTo>
                  <a:lnTo>
                    <a:pt x="1234102" y="0"/>
                  </a:lnTo>
                  <a:cubicBezTo>
                    <a:pt x="1267034" y="0"/>
                    <a:pt x="1298618" y="13082"/>
                    <a:pt x="1321904" y="36369"/>
                  </a:cubicBezTo>
                  <a:cubicBezTo>
                    <a:pt x="1345191" y="59655"/>
                    <a:pt x="1358273" y="91239"/>
                    <a:pt x="1358273" y="124171"/>
                  </a:cubicBezTo>
                  <a:lnTo>
                    <a:pt x="1358273" y="382476"/>
                  </a:lnTo>
                  <a:cubicBezTo>
                    <a:pt x="1358273" y="451054"/>
                    <a:pt x="1302680" y="506647"/>
                    <a:pt x="1234102" y="506647"/>
                  </a:cubicBezTo>
                  <a:lnTo>
                    <a:pt x="124171" y="506647"/>
                  </a:lnTo>
                  <a:cubicBezTo>
                    <a:pt x="91239" y="506647"/>
                    <a:pt x="59655" y="493565"/>
                    <a:pt x="36369" y="470279"/>
                  </a:cubicBezTo>
                  <a:cubicBezTo>
                    <a:pt x="13082" y="446992"/>
                    <a:pt x="0" y="415409"/>
                    <a:pt x="0" y="382476"/>
                  </a:cubicBezTo>
                  <a:lnTo>
                    <a:pt x="0" y="124171"/>
                  </a:lnTo>
                  <a:cubicBezTo>
                    <a:pt x="0" y="91239"/>
                    <a:pt x="13082" y="59655"/>
                    <a:pt x="36369" y="36369"/>
                  </a:cubicBezTo>
                  <a:cubicBezTo>
                    <a:pt x="59655" y="13082"/>
                    <a:pt x="91239" y="0"/>
                    <a:pt x="124171" y="0"/>
                  </a:cubicBezTo>
                  <a:close/>
                </a:path>
              </a:pathLst>
            </a:custGeom>
            <a:solidFill>
              <a:srgbClr val="FFFFFF"/>
            </a:solidFill>
          </p:spPr>
        </p:sp>
        <p:sp>
          <p:nvSpPr>
            <p:cNvPr name="TextBox 22" id="22"/>
            <p:cNvSpPr txBox="true"/>
            <p:nvPr/>
          </p:nvSpPr>
          <p:spPr>
            <a:xfrm>
              <a:off x="0" y="-28575"/>
              <a:ext cx="1358273" cy="535222"/>
            </a:xfrm>
            <a:prstGeom prst="rect">
              <a:avLst/>
            </a:prstGeom>
          </p:spPr>
          <p:txBody>
            <a:bodyPr anchor="ctr" rtlCol="false" tIns="50800" lIns="50800" bIns="50800" rIns="50800"/>
            <a:lstStyle/>
            <a:p>
              <a:pPr algn="ctr">
                <a:lnSpc>
                  <a:spcPts val="2756"/>
                </a:lnSpc>
              </a:pPr>
            </a:p>
          </p:txBody>
        </p:sp>
      </p:grpSp>
      <p:sp>
        <p:nvSpPr>
          <p:cNvPr name="TextBox 23" id="23"/>
          <p:cNvSpPr txBox="true"/>
          <p:nvPr/>
        </p:nvSpPr>
        <p:spPr>
          <a:xfrm rot="0">
            <a:off x="517948" y="2982710"/>
            <a:ext cx="2812561" cy="1125833"/>
          </a:xfrm>
          <a:prstGeom prst="rect">
            <a:avLst/>
          </a:prstGeom>
        </p:spPr>
        <p:txBody>
          <a:bodyPr anchor="t" rtlCol="false" tIns="0" lIns="0" bIns="0" rIns="0">
            <a:spAutoFit/>
          </a:bodyPr>
          <a:lstStyle/>
          <a:p>
            <a:pPr>
              <a:lnSpc>
                <a:spcPts val="2210"/>
              </a:lnSpc>
              <a:spcBef>
                <a:spcPct val="0"/>
              </a:spcBef>
            </a:pPr>
            <a:r>
              <a:rPr lang="en-US" sz="1578">
                <a:solidFill>
                  <a:srgbClr val="000000"/>
                </a:solidFill>
                <a:latin typeface="Helvetica World Bold"/>
              </a:rPr>
              <a:t>Data augmentation:</a:t>
            </a:r>
          </a:p>
          <a:p>
            <a:pPr marL="340858" indent="-170429" lvl="1">
              <a:lnSpc>
                <a:spcPts val="2210"/>
              </a:lnSpc>
              <a:buFont typeface="Arial"/>
              <a:buChar char="•"/>
            </a:pPr>
            <a:r>
              <a:rPr lang="en-US" sz="1578">
                <a:solidFill>
                  <a:srgbClr val="000000"/>
                </a:solidFill>
                <a:latin typeface="Helvetica World"/>
              </a:rPr>
              <a:t>Horizontal Flip</a:t>
            </a:r>
          </a:p>
          <a:p>
            <a:pPr marL="340858" indent="-170429" lvl="1">
              <a:lnSpc>
                <a:spcPts val="2210"/>
              </a:lnSpc>
              <a:buFont typeface="Arial"/>
              <a:buChar char="•"/>
            </a:pPr>
            <a:r>
              <a:rPr lang="en-US" sz="1578">
                <a:solidFill>
                  <a:srgbClr val="000000"/>
                </a:solidFill>
                <a:latin typeface="Helvetica World"/>
              </a:rPr>
              <a:t>Rotation Range=15</a:t>
            </a:r>
          </a:p>
          <a:p>
            <a:pPr marL="340858" indent="-170429" lvl="1">
              <a:lnSpc>
                <a:spcPts val="2210"/>
              </a:lnSpc>
              <a:buFont typeface="Arial"/>
              <a:buChar char="•"/>
            </a:pPr>
            <a:r>
              <a:rPr lang="en-US" sz="1578">
                <a:solidFill>
                  <a:srgbClr val="000000"/>
                </a:solidFill>
                <a:latin typeface="Helvetica World"/>
              </a:rPr>
              <a:t>Brightness Range=[0.8, 1.2]</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251367" y="2269803"/>
            <a:ext cx="5835940" cy="2712985"/>
            <a:chOff x="0" y="0"/>
            <a:chExt cx="1583725" cy="736235"/>
          </a:xfrm>
        </p:grpSpPr>
        <p:sp>
          <p:nvSpPr>
            <p:cNvPr name="Freeform 9" id="9"/>
            <p:cNvSpPr/>
            <p:nvPr/>
          </p:nvSpPr>
          <p:spPr>
            <a:xfrm flipH="false" flipV="false" rot="0">
              <a:off x="0" y="0"/>
              <a:ext cx="1583725" cy="736235"/>
            </a:xfrm>
            <a:custGeom>
              <a:avLst/>
              <a:gdLst/>
              <a:ahLst/>
              <a:cxnLst/>
              <a:rect r="r" b="b" t="t" l="l"/>
              <a:pathLst>
                <a:path h="736235" w="1583725">
                  <a:moveTo>
                    <a:pt x="67656" y="0"/>
                  </a:moveTo>
                  <a:lnTo>
                    <a:pt x="1516069" y="0"/>
                  </a:lnTo>
                  <a:cubicBezTo>
                    <a:pt x="1534012" y="0"/>
                    <a:pt x="1551221" y="7128"/>
                    <a:pt x="1563909" y="19816"/>
                  </a:cubicBezTo>
                  <a:cubicBezTo>
                    <a:pt x="1576597" y="32504"/>
                    <a:pt x="1583725" y="49713"/>
                    <a:pt x="1583725" y="67656"/>
                  </a:cubicBezTo>
                  <a:lnTo>
                    <a:pt x="1583725" y="668579"/>
                  </a:lnTo>
                  <a:cubicBezTo>
                    <a:pt x="1583725" y="686522"/>
                    <a:pt x="1576597" y="703731"/>
                    <a:pt x="1563909" y="716419"/>
                  </a:cubicBezTo>
                  <a:cubicBezTo>
                    <a:pt x="1551221" y="729107"/>
                    <a:pt x="1534012" y="736235"/>
                    <a:pt x="1516069" y="736235"/>
                  </a:cubicBezTo>
                  <a:lnTo>
                    <a:pt x="67656" y="736235"/>
                  </a:lnTo>
                  <a:cubicBezTo>
                    <a:pt x="49713" y="736235"/>
                    <a:pt x="32504" y="729107"/>
                    <a:pt x="19816" y="716419"/>
                  </a:cubicBezTo>
                  <a:cubicBezTo>
                    <a:pt x="7128" y="703731"/>
                    <a:pt x="0" y="686522"/>
                    <a:pt x="0" y="668579"/>
                  </a:cubicBezTo>
                  <a:lnTo>
                    <a:pt x="0" y="67656"/>
                  </a:lnTo>
                  <a:cubicBezTo>
                    <a:pt x="0" y="49713"/>
                    <a:pt x="7128" y="32504"/>
                    <a:pt x="19816" y="19816"/>
                  </a:cubicBezTo>
                  <a:cubicBezTo>
                    <a:pt x="32504" y="7128"/>
                    <a:pt x="49713" y="0"/>
                    <a:pt x="67656" y="0"/>
                  </a:cubicBezTo>
                  <a:close/>
                </a:path>
              </a:pathLst>
            </a:custGeom>
            <a:solidFill>
              <a:srgbClr val="D9D9D9"/>
            </a:solidFill>
          </p:spPr>
        </p:sp>
        <p:sp>
          <p:nvSpPr>
            <p:cNvPr name="TextBox 10" id="10"/>
            <p:cNvSpPr txBox="true"/>
            <p:nvPr/>
          </p:nvSpPr>
          <p:spPr>
            <a:xfrm>
              <a:off x="0" y="-28575"/>
              <a:ext cx="1583725" cy="764810"/>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396918" y="2518971"/>
            <a:ext cx="5509375" cy="2198552"/>
            <a:chOff x="0" y="0"/>
            <a:chExt cx="1495104" cy="596631"/>
          </a:xfrm>
        </p:grpSpPr>
        <p:sp>
          <p:nvSpPr>
            <p:cNvPr name="Freeform 12" id="12"/>
            <p:cNvSpPr/>
            <p:nvPr/>
          </p:nvSpPr>
          <p:spPr>
            <a:xfrm flipH="false" flipV="false" rot="0">
              <a:off x="0" y="0"/>
              <a:ext cx="1495104" cy="596631"/>
            </a:xfrm>
            <a:custGeom>
              <a:avLst/>
              <a:gdLst/>
              <a:ahLst/>
              <a:cxnLst/>
              <a:rect r="r" b="b" t="t" l="l"/>
              <a:pathLst>
                <a:path h="596631" w="1495104">
                  <a:moveTo>
                    <a:pt x="71667" y="0"/>
                  </a:moveTo>
                  <a:lnTo>
                    <a:pt x="1423437" y="0"/>
                  </a:lnTo>
                  <a:cubicBezTo>
                    <a:pt x="1442444" y="0"/>
                    <a:pt x="1460673" y="7551"/>
                    <a:pt x="1474113" y="20991"/>
                  </a:cubicBezTo>
                  <a:cubicBezTo>
                    <a:pt x="1487553" y="34431"/>
                    <a:pt x="1495104" y="52659"/>
                    <a:pt x="1495104" y="71667"/>
                  </a:cubicBezTo>
                  <a:lnTo>
                    <a:pt x="1495104" y="524964"/>
                  </a:lnTo>
                  <a:cubicBezTo>
                    <a:pt x="1495104" y="543972"/>
                    <a:pt x="1487553" y="562200"/>
                    <a:pt x="1474113" y="575640"/>
                  </a:cubicBezTo>
                  <a:cubicBezTo>
                    <a:pt x="1460673" y="589080"/>
                    <a:pt x="1442444" y="596631"/>
                    <a:pt x="1423437" y="596631"/>
                  </a:cubicBezTo>
                  <a:lnTo>
                    <a:pt x="71667" y="596631"/>
                  </a:lnTo>
                  <a:cubicBezTo>
                    <a:pt x="52659" y="596631"/>
                    <a:pt x="34431" y="589080"/>
                    <a:pt x="20991" y="575640"/>
                  </a:cubicBezTo>
                  <a:cubicBezTo>
                    <a:pt x="7551" y="562200"/>
                    <a:pt x="0" y="543972"/>
                    <a:pt x="0" y="524964"/>
                  </a:cubicBezTo>
                  <a:lnTo>
                    <a:pt x="0" y="71667"/>
                  </a:lnTo>
                  <a:cubicBezTo>
                    <a:pt x="0" y="52659"/>
                    <a:pt x="7551" y="34431"/>
                    <a:pt x="20991" y="20991"/>
                  </a:cubicBezTo>
                  <a:cubicBezTo>
                    <a:pt x="34431" y="7551"/>
                    <a:pt x="52659" y="0"/>
                    <a:pt x="71667" y="0"/>
                  </a:cubicBezTo>
                  <a:close/>
                </a:path>
              </a:pathLst>
            </a:custGeom>
            <a:solidFill>
              <a:srgbClr val="FFFFFF"/>
            </a:solidFill>
          </p:spPr>
        </p:sp>
        <p:sp>
          <p:nvSpPr>
            <p:cNvPr name="TextBox 13" id="13"/>
            <p:cNvSpPr txBox="true"/>
            <p:nvPr/>
          </p:nvSpPr>
          <p:spPr>
            <a:xfrm>
              <a:off x="0" y="-28575"/>
              <a:ext cx="1495104" cy="625206"/>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6643463" y="2518971"/>
            <a:ext cx="11252489" cy="5583657"/>
          </a:xfrm>
          <a:custGeom>
            <a:avLst/>
            <a:gdLst/>
            <a:ahLst/>
            <a:cxnLst/>
            <a:rect r="r" b="b" t="t" l="l"/>
            <a:pathLst>
              <a:path h="5583657" w="11252489">
                <a:moveTo>
                  <a:pt x="0" y="0"/>
                </a:moveTo>
                <a:lnTo>
                  <a:pt x="11252488" y="0"/>
                </a:lnTo>
                <a:lnTo>
                  <a:pt x="11252488" y="5583657"/>
                </a:lnTo>
                <a:lnTo>
                  <a:pt x="0" y="5583657"/>
                </a:lnTo>
                <a:lnTo>
                  <a:pt x="0" y="0"/>
                </a:lnTo>
                <a:close/>
              </a:path>
            </a:pathLst>
          </a:custGeom>
          <a:blipFill>
            <a:blip r:embed="rId2"/>
            <a:stretch>
              <a:fillRect l="0" t="0" r="0" b="0"/>
            </a:stretch>
          </a:blipFill>
          <a:ln w="38100" cap="rnd">
            <a:solidFill>
              <a:srgbClr val="D9D9D9"/>
            </a:solidFill>
            <a:prstDash val="solid"/>
            <a:round/>
          </a:ln>
        </p:spPr>
      </p:sp>
      <p:sp>
        <p:nvSpPr>
          <p:cNvPr name="TextBox 15" id="15"/>
          <p:cNvSpPr txBox="true"/>
          <p:nvPr/>
        </p:nvSpPr>
        <p:spPr>
          <a:xfrm rot="0">
            <a:off x="233636" y="-14002"/>
            <a:ext cx="12819653"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Training</a:t>
            </a:r>
          </a:p>
        </p:txBody>
      </p:sp>
      <p:sp>
        <p:nvSpPr>
          <p:cNvPr name="TextBox 16" id="16"/>
          <p:cNvSpPr txBox="true"/>
          <p:nvPr/>
        </p:nvSpPr>
        <p:spPr>
          <a:xfrm rot="0">
            <a:off x="811387" y="2707101"/>
            <a:ext cx="4715901" cy="2275688"/>
          </a:xfrm>
          <a:prstGeom prst="rect">
            <a:avLst/>
          </a:prstGeom>
        </p:spPr>
        <p:txBody>
          <a:bodyPr anchor="t" rtlCol="false" tIns="0" lIns="0" bIns="0" rIns="0">
            <a:spAutoFit/>
          </a:bodyPr>
          <a:lstStyle/>
          <a:p>
            <a:pPr algn="just">
              <a:lnSpc>
                <a:spcPts val="4385"/>
              </a:lnSpc>
            </a:pPr>
            <a:r>
              <a:rPr lang="en-US" sz="3132">
                <a:solidFill>
                  <a:srgbClr val="000000"/>
                </a:solidFill>
                <a:latin typeface="Helvetica World Bold"/>
              </a:rPr>
              <a:t>10 epochs</a:t>
            </a:r>
            <a:r>
              <a:rPr lang="en-US" sz="3132">
                <a:solidFill>
                  <a:srgbClr val="000000"/>
                </a:solidFill>
                <a:latin typeface="Helvetica World"/>
              </a:rPr>
              <a:t> training </a:t>
            </a:r>
          </a:p>
          <a:p>
            <a:pPr algn="just">
              <a:lnSpc>
                <a:spcPts val="4385"/>
              </a:lnSpc>
            </a:pPr>
            <a:r>
              <a:rPr lang="en-US" sz="3132">
                <a:solidFill>
                  <a:srgbClr val="000000"/>
                </a:solidFill>
                <a:latin typeface="Helvetica World Bold"/>
              </a:rPr>
              <a:t>4 epochs </a:t>
            </a:r>
            <a:r>
              <a:rPr lang="en-US" sz="3132">
                <a:solidFill>
                  <a:srgbClr val="000000"/>
                </a:solidFill>
                <a:latin typeface="Helvetica World"/>
              </a:rPr>
              <a:t>fine-tuning </a:t>
            </a:r>
          </a:p>
          <a:p>
            <a:pPr algn="just">
              <a:lnSpc>
                <a:spcPts val="4385"/>
              </a:lnSpc>
            </a:pPr>
            <a:r>
              <a:rPr lang="en-US" sz="3132">
                <a:solidFill>
                  <a:srgbClr val="000000"/>
                </a:solidFill>
                <a:latin typeface="Helvetica World"/>
              </a:rPr>
              <a:t>(last 12 layers unfreezed)</a:t>
            </a:r>
          </a:p>
          <a:p>
            <a:pPr algn="just">
              <a:lnSpc>
                <a:spcPts val="4385"/>
              </a:lnSpc>
              <a:spcBef>
                <a:spcPct val="0"/>
              </a:spcBef>
            </a:pPr>
          </a:p>
        </p:txBody>
      </p:sp>
      <p:grpSp>
        <p:nvGrpSpPr>
          <p:cNvPr name="Group 17" id="17"/>
          <p:cNvGrpSpPr/>
          <p:nvPr/>
        </p:nvGrpSpPr>
        <p:grpSpPr>
          <a:xfrm rot="0">
            <a:off x="233636" y="5399309"/>
            <a:ext cx="5835940" cy="2886741"/>
            <a:chOff x="0" y="0"/>
            <a:chExt cx="1583725" cy="783388"/>
          </a:xfrm>
        </p:grpSpPr>
        <p:sp>
          <p:nvSpPr>
            <p:cNvPr name="Freeform 18" id="18"/>
            <p:cNvSpPr/>
            <p:nvPr/>
          </p:nvSpPr>
          <p:spPr>
            <a:xfrm flipH="false" flipV="false" rot="0">
              <a:off x="0" y="0"/>
              <a:ext cx="1583725" cy="783388"/>
            </a:xfrm>
            <a:custGeom>
              <a:avLst/>
              <a:gdLst/>
              <a:ahLst/>
              <a:cxnLst/>
              <a:rect r="r" b="b" t="t" l="l"/>
              <a:pathLst>
                <a:path h="783388" w="1583725">
                  <a:moveTo>
                    <a:pt x="67656" y="0"/>
                  </a:moveTo>
                  <a:lnTo>
                    <a:pt x="1516069" y="0"/>
                  </a:lnTo>
                  <a:cubicBezTo>
                    <a:pt x="1534012" y="0"/>
                    <a:pt x="1551221" y="7128"/>
                    <a:pt x="1563909" y="19816"/>
                  </a:cubicBezTo>
                  <a:cubicBezTo>
                    <a:pt x="1576597" y="32504"/>
                    <a:pt x="1583725" y="49713"/>
                    <a:pt x="1583725" y="67656"/>
                  </a:cubicBezTo>
                  <a:lnTo>
                    <a:pt x="1583725" y="715732"/>
                  </a:lnTo>
                  <a:cubicBezTo>
                    <a:pt x="1583725" y="733675"/>
                    <a:pt x="1576597" y="750884"/>
                    <a:pt x="1563909" y="763572"/>
                  </a:cubicBezTo>
                  <a:cubicBezTo>
                    <a:pt x="1551221" y="776260"/>
                    <a:pt x="1534012" y="783388"/>
                    <a:pt x="1516069" y="783388"/>
                  </a:cubicBezTo>
                  <a:lnTo>
                    <a:pt x="67656" y="783388"/>
                  </a:lnTo>
                  <a:cubicBezTo>
                    <a:pt x="49713" y="783388"/>
                    <a:pt x="32504" y="776260"/>
                    <a:pt x="19816" y="763572"/>
                  </a:cubicBezTo>
                  <a:cubicBezTo>
                    <a:pt x="7128" y="750884"/>
                    <a:pt x="0" y="733675"/>
                    <a:pt x="0" y="715732"/>
                  </a:cubicBezTo>
                  <a:lnTo>
                    <a:pt x="0" y="67656"/>
                  </a:lnTo>
                  <a:cubicBezTo>
                    <a:pt x="0" y="49713"/>
                    <a:pt x="7128" y="32504"/>
                    <a:pt x="19816" y="19816"/>
                  </a:cubicBezTo>
                  <a:cubicBezTo>
                    <a:pt x="32504" y="7128"/>
                    <a:pt x="49713" y="0"/>
                    <a:pt x="67656" y="0"/>
                  </a:cubicBezTo>
                  <a:close/>
                </a:path>
              </a:pathLst>
            </a:custGeom>
            <a:solidFill>
              <a:srgbClr val="D9D9D9"/>
            </a:solidFill>
          </p:spPr>
        </p:sp>
        <p:sp>
          <p:nvSpPr>
            <p:cNvPr name="TextBox 19" id="19"/>
            <p:cNvSpPr txBox="true"/>
            <p:nvPr/>
          </p:nvSpPr>
          <p:spPr>
            <a:xfrm>
              <a:off x="0" y="-28575"/>
              <a:ext cx="1583725" cy="811963"/>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379187" y="5648477"/>
            <a:ext cx="5509375" cy="2349970"/>
            <a:chOff x="0" y="0"/>
            <a:chExt cx="1495104" cy="637722"/>
          </a:xfrm>
        </p:grpSpPr>
        <p:sp>
          <p:nvSpPr>
            <p:cNvPr name="Freeform 21" id="21"/>
            <p:cNvSpPr/>
            <p:nvPr/>
          </p:nvSpPr>
          <p:spPr>
            <a:xfrm flipH="false" flipV="false" rot="0">
              <a:off x="0" y="0"/>
              <a:ext cx="1495104" cy="637722"/>
            </a:xfrm>
            <a:custGeom>
              <a:avLst/>
              <a:gdLst/>
              <a:ahLst/>
              <a:cxnLst/>
              <a:rect r="r" b="b" t="t" l="l"/>
              <a:pathLst>
                <a:path h="637722" w="1495104">
                  <a:moveTo>
                    <a:pt x="71667" y="0"/>
                  </a:moveTo>
                  <a:lnTo>
                    <a:pt x="1423437" y="0"/>
                  </a:lnTo>
                  <a:cubicBezTo>
                    <a:pt x="1442444" y="0"/>
                    <a:pt x="1460673" y="7551"/>
                    <a:pt x="1474113" y="20991"/>
                  </a:cubicBezTo>
                  <a:cubicBezTo>
                    <a:pt x="1487553" y="34431"/>
                    <a:pt x="1495104" y="52659"/>
                    <a:pt x="1495104" y="71667"/>
                  </a:cubicBezTo>
                  <a:lnTo>
                    <a:pt x="1495104" y="566055"/>
                  </a:lnTo>
                  <a:cubicBezTo>
                    <a:pt x="1495104" y="585062"/>
                    <a:pt x="1487553" y="603291"/>
                    <a:pt x="1474113" y="616731"/>
                  </a:cubicBezTo>
                  <a:cubicBezTo>
                    <a:pt x="1460673" y="630171"/>
                    <a:pt x="1442444" y="637722"/>
                    <a:pt x="1423437" y="637722"/>
                  </a:cubicBezTo>
                  <a:lnTo>
                    <a:pt x="71667" y="637722"/>
                  </a:lnTo>
                  <a:cubicBezTo>
                    <a:pt x="52659" y="637722"/>
                    <a:pt x="34431" y="630171"/>
                    <a:pt x="20991" y="616731"/>
                  </a:cubicBezTo>
                  <a:cubicBezTo>
                    <a:pt x="7551" y="603291"/>
                    <a:pt x="0" y="585062"/>
                    <a:pt x="0" y="566055"/>
                  </a:cubicBezTo>
                  <a:lnTo>
                    <a:pt x="0" y="71667"/>
                  </a:lnTo>
                  <a:cubicBezTo>
                    <a:pt x="0" y="52659"/>
                    <a:pt x="7551" y="34431"/>
                    <a:pt x="20991" y="20991"/>
                  </a:cubicBezTo>
                  <a:cubicBezTo>
                    <a:pt x="34431" y="7551"/>
                    <a:pt x="52659" y="0"/>
                    <a:pt x="71667" y="0"/>
                  </a:cubicBezTo>
                  <a:close/>
                </a:path>
              </a:pathLst>
            </a:custGeom>
            <a:solidFill>
              <a:srgbClr val="FFFFFF"/>
            </a:solidFill>
          </p:spPr>
        </p:sp>
        <p:sp>
          <p:nvSpPr>
            <p:cNvPr name="TextBox 22" id="22"/>
            <p:cNvSpPr txBox="true"/>
            <p:nvPr/>
          </p:nvSpPr>
          <p:spPr>
            <a:xfrm>
              <a:off x="0" y="-28575"/>
              <a:ext cx="1495104" cy="666297"/>
            </a:xfrm>
            <a:prstGeom prst="rect">
              <a:avLst/>
            </a:prstGeom>
          </p:spPr>
          <p:txBody>
            <a:bodyPr anchor="ctr" rtlCol="false" tIns="50800" lIns="50800" bIns="50800" rIns="50800"/>
            <a:lstStyle/>
            <a:p>
              <a:pPr algn="ctr">
                <a:lnSpc>
                  <a:spcPts val="2756"/>
                </a:lnSpc>
              </a:pPr>
            </a:p>
          </p:txBody>
        </p:sp>
      </p:grpSp>
      <p:sp>
        <p:nvSpPr>
          <p:cNvPr name="TextBox 23" id="23"/>
          <p:cNvSpPr txBox="true"/>
          <p:nvPr/>
        </p:nvSpPr>
        <p:spPr>
          <a:xfrm rot="0">
            <a:off x="811387" y="6296701"/>
            <a:ext cx="4715901" cy="1635071"/>
          </a:xfrm>
          <a:prstGeom prst="rect">
            <a:avLst/>
          </a:prstGeom>
        </p:spPr>
        <p:txBody>
          <a:bodyPr anchor="t" rtlCol="false" tIns="0" lIns="0" bIns="0" rIns="0">
            <a:spAutoFit/>
          </a:bodyPr>
          <a:lstStyle/>
          <a:p>
            <a:pPr algn="just">
              <a:lnSpc>
                <a:spcPts val="4385"/>
              </a:lnSpc>
            </a:pPr>
            <a:r>
              <a:rPr lang="en-US" sz="3132">
                <a:solidFill>
                  <a:srgbClr val="000000"/>
                </a:solidFill>
                <a:latin typeface="Helvetica World"/>
              </a:rPr>
              <a:t>test (10 epochs): 76.6%</a:t>
            </a:r>
          </a:p>
          <a:p>
            <a:pPr algn="just">
              <a:lnSpc>
                <a:spcPts val="4385"/>
              </a:lnSpc>
            </a:pPr>
            <a:r>
              <a:rPr lang="en-US" sz="3132">
                <a:solidFill>
                  <a:srgbClr val="000000"/>
                </a:solidFill>
                <a:latin typeface="Helvetica World"/>
              </a:rPr>
              <a:t>test (fine-tuning): 85.5%</a:t>
            </a:r>
          </a:p>
          <a:p>
            <a:pPr algn="just">
              <a:lnSpc>
                <a:spcPts val="4385"/>
              </a:lnSpc>
              <a:spcBef>
                <a:spcPct val="0"/>
              </a:spcBef>
            </a:pPr>
          </a:p>
        </p:txBody>
      </p:sp>
      <p:sp>
        <p:nvSpPr>
          <p:cNvPr name="TextBox 24" id="24"/>
          <p:cNvSpPr txBox="true"/>
          <p:nvPr/>
        </p:nvSpPr>
        <p:spPr>
          <a:xfrm rot="0">
            <a:off x="2234909" y="5629427"/>
            <a:ext cx="1797931" cy="573308"/>
          </a:xfrm>
          <a:prstGeom prst="rect">
            <a:avLst/>
          </a:prstGeom>
        </p:spPr>
        <p:txBody>
          <a:bodyPr anchor="t" rtlCol="false" tIns="0" lIns="0" bIns="0" rIns="0">
            <a:spAutoFit/>
          </a:bodyPr>
          <a:lstStyle/>
          <a:p>
            <a:pPr algn="just">
              <a:lnSpc>
                <a:spcPts val="4385"/>
              </a:lnSpc>
              <a:spcBef>
                <a:spcPct val="0"/>
              </a:spcBef>
            </a:pPr>
            <a:r>
              <a:rPr lang="en-US" sz="3132">
                <a:solidFill>
                  <a:srgbClr val="000000"/>
                </a:solidFill>
                <a:latin typeface="Helvetica World Bold"/>
              </a:rPr>
              <a:t>Accuracy</a:t>
            </a:r>
          </a:p>
        </p:txBody>
      </p:sp>
      <p:sp>
        <p:nvSpPr>
          <p:cNvPr name="TextBox 25" id="25"/>
          <p:cNvSpPr txBox="true"/>
          <p:nvPr/>
        </p:nvSpPr>
        <p:spPr>
          <a:xfrm rot="0">
            <a:off x="1693423" y="7501749"/>
            <a:ext cx="2880903" cy="351711"/>
          </a:xfrm>
          <a:prstGeom prst="rect">
            <a:avLst/>
          </a:prstGeom>
        </p:spPr>
        <p:txBody>
          <a:bodyPr anchor="t" rtlCol="false" tIns="0" lIns="0" bIns="0" rIns="0">
            <a:spAutoFit/>
          </a:bodyPr>
          <a:lstStyle/>
          <a:p>
            <a:pPr algn="ctr">
              <a:lnSpc>
                <a:spcPts val="2756"/>
              </a:lnSpc>
              <a:spcBef>
                <a:spcPct val="0"/>
              </a:spcBef>
            </a:pPr>
            <a:r>
              <a:rPr lang="en-US" sz="1969">
                <a:solidFill>
                  <a:srgbClr val="000000"/>
                </a:solidFill>
                <a:latin typeface="Helvetica World Bold"/>
              </a:rPr>
              <a:t>8.9% improvement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1077921" y="3021201"/>
            <a:ext cx="7073070" cy="4161833"/>
            <a:chOff x="0" y="0"/>
            <a:chExt cx="1583725" cy="931873"/>
          </a:xfrm>
        </p:grpSpPr>
        <p:sp>
          <p:nvSpPr>
            <p:cNvPr name="Freeform 9" id="9"/>
            <p:cNvSpPr/>
            <p:nvPr/>
          </p:nvSpPr>
          <p:spPr>
            <a:xfrm flipH="false" flipV="false" rot="0">
              <a:off x="0" y="0"/>
              <a:ext cx="1583725" cy="931872"/>
            </a:xfrm>
            <a:custGeom>
              <a:avLst/>
              <a:gdLst/>
              <a:ahLst/>
              <a:cxnLst/>
              <a:rect r="r" b="b" t="t" l="l"/>
              <a:pathLst>
                <a:path h="931872" w="1583725">
                  <a:moveTo>
                    <a:pt x="55823" y="0"/>
                  </a:moveTo>
                  <a:lnTo>
                    <a:pt x="1527902" y="0"/>
                  </a:lnTo>
                  <a:cubicBezTo>
                    <a:pt x="1558732" y="0"/>
                    <a:pt x="1583725" y="24993"/>
                    <a:pt x="1583725" y="55823"/>
                  </a:cubicBezTo>
                  <a:lnTo>
                    <a:pt x="1583725" y="876050"/>
                  </a:lnTo>
                  <a:cubicBezTo>
                    <a:pt x="1583725" y="906880"/>
                    <a:pt x="1558732" y="931872"/>
                    <a:pt x="1527902" y="931872"/>
                  </a:cubicBezTo>
                  <a:lnTo>
                    <a:pt x="55823" y="931872"/>
                  </a:lnTo>
                  <a:cubicBezTo>
                    <a:pt x="24993" y="931872"/>
                    <a:pt x="0" y="906880"/>
                    <a:pt x="0" y="876050"/>
                  </a:cubicBezTo>
                  <a:lnTo>
                    <a:pt x="0" y="55823"/>
                  </a:lnTo>
                  <a:cubicBezTo>
                    <a:pt x="0" y="24993"/>
                    <a:pt x="24993" y="0"/>
                    <a:pt x="55823" y="0"/>
                  </a:cubicBezTo>
                  <a:close/>
                </a:path>
              </a:pathLst>
            </a:custGeom>
            <a:solidFill>
              <a:srgbClr val="D9D9D9"/>
            </a:solidFill>
          </p:spPr>
        </p:sp>
        <p:sp>
          <p:nvSpPr>
            <p:cNvPr name="TextBox 10" id="10"/>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1254327" y="3366067"/>
            <a:ext cx="6677278" cy="3494380"/>
            <a:chOff x="0" y="0"/>
            <a:chExt cx="1495104" cy="782424"/>
          </a:xfrm>
        </p:grpSpPr>
        <p:sp>
          <p:nvSpPr>
            <p:cNvPr name="Freeform 12" id="12"/>
            <p:cNvSpPr/>
            <p:nvPr/>
          </p:nvSpPr>
          <p:spPr>
            <a:xfrm flipH="false" flipV="false" rot="0">
              <a:off x="0" y="0"/>
              <a:ext cx="1495104" cy="782424"/>
            </a:xfrm>
            <a:custGeom>
              <a:avLst/>
              <a:gdLst/>
              <a:ahLst/>
              <a:cxnLst/>
              <a:rect r="r" b="b" t="t" l="l"/>
              <a:pathLst>
                <a:path h="782424" w="1495104">
                  <a:moveTo>
                    <a:pt x="59132" y="0"/>
                  </a:moveTo>
                  <a:lnTo>
                    <a:pt x="1435972" y="0"/>
                  </a:lnTo>
                  <a:cubicBezTo>
                    <a:pt x="1468630" y="0"/>
                    <a:pt x="1495104" y="26474"/>
                    <a:pt x="1495104" y="59132"/>
                  </a:cubicBezTo>
                  <a:lnTo>
                    <a:pt x="1495104" y="723292"/>
                  </a:lnTo>
                  <a:cubicBezTo>
                    <a:pt x="1495104" y="755950"/>
                    <a:pt x="1468630" y="782424"/>
                    <a:pt x="1435972" y="782424"/>
                  </a:cubicBezTo>
                  <a:lnTo>
                    <a:pt x="59132" y="782424"/>
                  </a:lnTo>
                  <a:cubicBezTo>
                    <a:pt x="26474" y="782424"/>
                    <a:pt x="0" y="755950"/>
                    <a:pt x="0" y="723292"/>
                  </a:cubicBezTo>
                  <a:lnTo>
                    <a:pt x="0" y="59132"/>
                  </a:lnTo>
                  <a:cubicBezTo>
                    <a:pt x="0" y="26474"/>
                    <a:pt x="26474" y="0"/>
                    <a:pt x="59132" y="0"/>
                  </a:cubicBezTo>
                  <a:close/>
                </a:path>
              </a:pathLst>
            </a:custGeom>
            <a:solidFill>
              <a:srgbClr val="FFFFFF"/>
            </a:solidFill>
          </p:spPr>
        </p:sp>
        <p:sp>
          <p:nvSpPr>
            <p:cNvPr name="TextBox 13" id="13"/>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8995277" y="2790012"/>
            <a:ext cx="8494416" cy="5490536"/>
          </a:xfrm>
          <a:custGeom>
            <a:avLst/>
            <a:gdLst/>
            <a:ahLst/>
            <a:cxnLst/>
            <a:rect r="r" b="b" t="t" l="l"/>
            <a:pathLst>
              <a:path h="5490536" w="8494416">
                <a:moveTo>
                  <a:pt x="0" y="0"/>
                </a:moveTo>
                <a:lnTo>
                  <a:pt x="8494416" y="0"/>
                </a:lnTo>
                <a:lnTo>
                  <a:pt x="8494416" y="5490536"/>
                </a:lnTo>
                <a:lnTo>
                  <a:pt x="0" y="5490536"/>
                </a:lnTo>
                <a:lnTo>
                  <a:pt x="0" y="0"/>
                </a:lnTo>
                <a:close/>
              </a:path>
            </a:pathLst>
          </a:custGeom>
          <a:blipFill>
            <a:blip r:embed="rId2"/>
            <a:stretch>
              <a:fillRect l="0" t="0" r="0" b="0"/>
            </a:stretch>
          </a:blipFill>
        </p:spPr>
      </p:sp>
      <p:sp>
        <p:nvSpPr>
          <p:cNvPr name="TextBox 15" id="15"/>
          <p:cNvSpPr txBox="true"/>
          <p:nvPr/>
        </p:nvSpPr>
        <p:spPr>
          <a:xfrm rot="0">
            <a:off x="233636" y="-14002"/>
            <a:ext cx="8761641"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Test set performance</a:t>
            </a:r>
          </a:p>
        </p:txBody>
      </p:sp>
      <p:sp>
        <p:nvSpPr>
          <p:cNvPr name="TextBox 16" id="16"/>
          <p:cNvSpPr txBox="true"/>
          <p:nvPr/>
        </p:nvSpPr>
        <p:spPr>
          <a:xfrm rot="0">
            <a:off x="1738090" y="3573509"/>
            <a:ext cx="6412902" cy="4543392"/>
          </a:xfrm>
          <a:prstGeom prst="rect">
            <a:avLst/>
          </a:prstGeom>
        </p:spPr>
        <p:txBody>
          <a:bodyPr anchor="t" rtlCol="false" tIns="0" lIns="0" bIns="0" rIns="0">
            <a:spAutoFit/>
          </a:bodyPr>
          <a:lstStyle/>
          <a:p>
            <a:pPr algn="just">
              <a:lnSpc>
                <a:spcPts val="5963"/>
              </a:lnSpc>
            </a:pPr>
            <a:r>
              <a:rPr lang="en-US" sz="4259">
                <a:solidFill>
                  <a:srgbClr val="000000"/>
                </a:solidFill>
                <a:latin typeface="Helvetica World"/>
              </a:rPr>
              <a:t>Accuracy: 85.5%</a:t>
            </a:r>
          </a:p>
          <a:p>
            <a:pPr algn="just">
              <a:lnSpc>
                <a:spcPts val="5963"/>
              </a:lnSpc>
            </a:pPr>
            <a:r>
              <a:rPr lang="en-US" sz="4259">
                <a:solidFill>
                  <a:srgbClr val="000000"/>
                </a:solidFill>
                <a:latin typeface="Helvetica World"/>
              </a:rPr>
              <a:t>Precision: 88%</a:t>
            </a:r>
          </a:p>
          <a:p>
            <a:pPr algn="just">
              <a:lnSpc>
                <a:spcPts val="5963"/>
              </a:lnSpc>
            </a:pPr>
            <a:r>
              <a:rPr lang="en-US" sz="4259">
                <a:solidFill>
                  <a:srgbClr val="000000"/>
                </a:solidFill>
                <a:latin typeface="Helvetica World"/>
              </a:rPr>
              <a:t>Recall: 85.5%</a:t>
            </a:r>
          </a:p>
          <a:p>
            <a:pPr algn="just">
              <a:lnSpc>
                <a:spcPts val="5963"/>
              </a:lnSpc>
            </a:pPr>
            <a:r>
              <a:rPr lang="en-US" sz="4259">
                <a:solidFill>
                  <a:srgbClr val="000000"/>
                </a:solidFill>
                <a:latin typeface="Helvetica World Bold"/>
              </a:rPr>
              <a:t>F1score: 85.2%</a:t>
            </a:r>
          </a:p>
          <a:p>
            <a:pPr algn="just">
              <a:lnSpc>
                <a:spcPts val="5963"/>
              </a:lnSpc>
            </a:pPr>
          </a:p>
          <a:p>
            <a:pPr algn="just">
              <a:lnSpc>
                <a:spcPts val="5963"/>
              </a:lnSpc>
              <a:spcBef>
                <a:spcPct val="0"/>
              </a:spcBef>
            </a:pPr>
          </a:p>
        </p:txBody>
      </p:sp>
      <p:sp>
        <p:nvSpPr>
          <p:cNvPr name="TextBox 17" id="17"/>
          <p:cNvSpPr txBox="true"/>
          <p:nvPr/>
        </p:nvSpPr>
        <p:spPr>
          <a:xfrm rot="0">
            <a:off x="3194473" y="1529164"/>
            <a:ext cx="2496833" cy="1068030"/>
          </a:xfrm>
          <a:prstGeom prst="rect">
            <a:avLst/>
          </a:prstGeom>
        </p:spPr>
        <p:txBody>
          <a:bodyPr anchor="t" rtlCol="false" tIns="0" lIns="0" bIns="0" rIns="0">
            <a:spAutoFit/>
          </a:bodyPr>
          <a:lstStyle/>
          <a:p>
            <a:pPr>
              <a:lnSpc>
                <a:spcPts val="8051"/>
              </a:lnSpc>
              <a:spcBef>
                <a:spcPct val="0"/>
              </a:spcBef>
            </a:pPr>
            <a:r>
              <a:rPr lang="en-US" sz="5751">
                <a:solidFill>
                  <a:srgbClr val="000000"/>
                </a:solidFill>
                <a:latin typeface="Helvetica World Bold"/>
              </a:rPr>
              <a:t>Overall</a:t>
            </a:r>
          </a:p>
        </p:txBody>
      </p:sp>
      <p:sp>
        <p:nvSpPr>
          <p:cNvPr name="TextBox 18" id="18"/>
          <p:cNvSpPr txBox="true"/>
          <p:nvPr/>
        </p:nvSpPr>
        <p:spPr>
          <a:xfrm rot="0">
            <a:off x="12015382" y="1641146"/>
            <a:ext cx="3161177" cy="872641"/>
          </a:xfrm>
          <a:prstGeom prst="rect">
            <a:avLst/>
          </a:prstGeom>
        </p:spPr>
        <p:txBody>
          <a:bodyPr anchor="t" rtlCol="false" tIns="0" lIns="0" bIns="0" rIns="0">
            <a:spAutoFit/>
          </a:bodyPr>
          <a:lstStyle/>
          <a:p>
            <a:pPr>
              <a:lnSpc>
                <a:spcPts val="6643"/>
              </a:lnSpc>
              <a:spcBef>
                <a:spcPct val="0"/>
              </a:spcBef>
            </a:pPr>
            <a:r>
              <a:rPr lang="en-US" sz="4745">
                <a:solidFill>
                  <a:srgbClr val="000000"/>
                </a:solidFill>
                <a:latin typeface="Helvetica World Bold"/>
              </a:rPr>
              <a:t>By species</a:t>
            </a:r>
          </a:p>
        </p:txBody>
      </p:sp>
      <p:sp>
        <p:nvSpPr>
          <p:cNvPr name="TextBox 19" id="19"/>
          <p:cNvSpPr txBox="true"/>
          <p:nvPr/>
        </p:nvSpPr>
        <p:spPr>
          <a:xfrm rot="0">
            <a:off x="9702247" y="8242448"/>
            <a:ext cx="7787445" cy="1267730"/>
          </a:xfrm>
          <a:prstGeom prst="rect">
            <a:avLst/>
          </a:prstGeom>
        </p:spPr>
        <p:txBody>
          <a:bodyPr anchor="t" rtlCol="false" tIns="0" lIns="0" bIns="0" rIns="0">
            <a:spAutoFit/>
          </a:bodyPr>
          <a:lstStyle/>
          <a:p>
            <a:pPr>
              <a:lnSpc>
                <a:spcPts val="3286"/>
              </a:lnSpc>
              <a:spcBef>
                <a:spcPct val="0"/>
              </a:spcBef>
            </a:pPr>
            <a:r>
              <a:rPr lang="en-US" sz="2347">
                <a:solidFill>
                  <a:srgbClr val="000000"/>
                </a:solidFill>
                <a:latin typeface="Helvetica World"/>
              </a:rPr>
              <a:t>By plotting each bird species’ F1-Score on a distribution plot, we can see that there are </a:t>
            </a:r>
            <a:r>
              <a:rPr lang="en-US" sz="2347">
                <a:solidFill>
                  <a:srgbClr val="000000"/>
                </a:solidFill>
                <a:latin typeface="Helvetica World Bold"/>
              </a:rPr>
              <a:t>165</a:t>
            </a:r>
            <a:r>
              <a:rPr lang="en-US" sz="2347">
                <a:solidFill>
                  <a:srgbClr val="000000"/>
                </a:solidFill>
                <a:latin typeface="Helvetica World"/>
              </a:rPr>
              <a:t> (30.4% of total) </a:t>
            </a:r>
            <a:r>
              <a:rPr lang="en-US" sz="2347">
                <a:solidFill>
                  <a:srgbClr val="000000"/>
                </a:solidFill>
                <a:latin typeface="Helvetica World Bold"/>
              </a:rPr>
              <a:t>bird</a:t>
            </a:r>
            <a:r>
              <a:rPr lang="en-US" sz="2347">
                <a:solidFill>
                  <a:srgbClr val="000000"/>
                </a:solidFill>
                <a:latin typeface="Helvetica World"/>
              </a:rPr>
              <a:t> </a:t>
            </a:r>
            <a:r>
              <a:rPr lang="en-US" sz="2347">
                <a:solidFill>
                  <a:srgbClr val="000000"/>
                </a:solidFill>
                <a:latin typeface="Helvetica World Bold"/>
              </a:rPr>
              <a:t>species with F1-Scores smaller than 0.8</a:t>
            </a:r>
            <a:r>
              <a:rPr lang="en-US" sz="2347">
                <a:solidFill>
                  <a:srgbClr val="000000"/>
                </a:solidFill>
                <a:latin typeface="Helvetica World"/>
              </a:rPr>
              <a:t>.</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3638721" y="2183594"/>
            <a:ext cx="11010558" cy="7263944"/>
          </a:xfrm>
          <a:custGeom>
            <a:avLst/>
            <a:gdLst/>
            <a:ahLst/>
            <a:cxnLst/>
            <a:rect r="r" b="b" t="t" l="l"/>
            <a:pathLst>
              <a:path h="7263944" w="11010558">
                <a:moveTo>
                  <a:pt x="0" y="0"/>
                </a:moveTo>
                <a:lnTo>
                  <a:pt x="11010558" y="0"/>
                </a:lnTo>
                <a:lnTo>
                  <a:pt x="11010558" y="7263944"/>
                </a:lnTo>
                <a:lnTo>
                  <a:pt x="0" y="7263944"/>
                </a:lnTo>
                <a:lnTo>
                  <a:pt x="0" y="0"/>
                </a:lnTo>
                <a:close/>
              </a:path>
            </a:pathLst>
          </a:custGeom>
          <a:blipFill>
            <a:blip r:embed="rId2"/>
            <a:stretch>
              <a:fillRect l="0" t="0" r="0" b="0"/>
            </a:stretch>
          </a:blipFill>
        </p:spPr>
      </p:sp>
      <p:sp>
        <p:nvSpPr>
          <p:cNvPr name="TextBox 9" id="9"/>
          <p:cNvSpPr txBox="true"/>
          <p:nvPr/>
        </p:nvSpPr>
        <p:spPr>
          <a:xfrm rot="0">
            <a:off x="233636" y="-14002"/>
            <a:ext cx="14415643"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How the model makes prediction?</a:t>
            </a:r>
          </a:p>
        </p:txBody>
      </p:sp>
      <p:sp>
        <p:nvSpPr>
          <p:cNvPr name="TextBox 10" id="10"/>
          <p:cNvSpPr txBox="true"/>
          <p:nvPr/>
        </p:nvSpPr>
        <p:spPr>
          <a:xfrm rot="0">
            <a:off x="6749626" y="1425728"/>
            <a:ext cx="4788748" cy="555085"/>
          </a:xfrm>
          <a:prstGeom prst="rect">
            <a:avLst/>
          </a:prstGeom>
        </p:spPr>
        <p:txBody>
          <a:bodyPr anchor="t" rtlCol="false" tIns="0" lIns="0" bIns="0" rIns="0">
            <a:spAutoFit/>
          </a:bodyPr>
          <a:lstStyle/>
          <a:p>
            <a:pPr algn="ctr">
              <a:lnSpc>
                <a:spcPts val="4576"/>
              </a:lnSpc>
              <a:spcBef>
                <a:spcPct val="0"/>
              </a:spcBef>
            </a:pPr>
            <a:r>
              <a:rPr lang="en-US" sz="3269">
                <a:solidFill>
                  <a:srgbClr val="000000"/>
                </a:solidFill>
                <a:latin typeface="Helvetica World"/>
              </a:rPr>
              <a:t>12 random birds classified</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6604864" y="1967365"/>
            <a:ext cx="10654436" cy="7029001"/>
          </a:xfrm>
          <a:custGeom>
            <a:avLst/>
            <a:gdLst/>
            <a:ahLst/>
            <a:cxnLst/>
            <a:rect r="r" b="b" t="t" l="l"/>
            <a:pathLst>
              <a:path h="7029001" w="10654436">
                <a:moveTo>
                  <a:pt x="0" y="0"/>
                </a:moveTo>
                <a:lnTo>
                  <a:pt x="10654436" y="0"/>
                </a:lnTo>
                <a:lnTo>
                  <a:pt x="10654436" y="7029001"/>
                </a:lnTo>
                <a:lnTo>
                  <a:pt x="0" y="7029001"/>
                </a:lnTo>
                <a:lnTo>
                  <a:pt x="0" y="0"/>
                </a:lnTo>
                <a:close/>
              </a:path>
            </a:pathLst>
          </a:custGeom>
          <a:blipFill>
            <a:blip r:embed="rId2"/>
            <a:stretch>
              <a:fillRect l="0" t="0" r="0" b="0"/>
            </a:stretch>
          </a:blipFill>
        </p:spPr>
      </p:sp>
      <p:grpSp>
        <p:nvGrpSpPr>
          <p:cNvPr name="Group 9" id="9"/>
          <p:cNvGrpSpPr/>
          <p:nvPr/>
        </p:nvGrpSpPr>
        <p:grpSpPr>
          <a:xfrm rot="0">
            <a:off x="1238059" y="1848396"/>
            <a:ext cx="3871275" cy="2277880"/>
            <a:chOff x="0" y="0"/>
            <a:chExt cx="1583725" cy="931873"/>
          </a:xfrm>
        </p:grpSpPr>
        <p:sp>
          <p:nvSpPr>
            <p:cNvPr name="Freeform 10" id="10"/>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11" id="11"/>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2" id="12"/>
          <p:cNvGrpSpPr/>
          <p:nvPr/>
        </p:nvGrpSpPr>
        <p:grpSpPr>
          <a:xfrm rot="0">
            <a:off x="1334611" y="2037150"/>
            <a:ext cx="3654648" cy="1912565"/>
            <a:chOff x="0" y="0"/>
            <a:chExt cx="1495104" cy="782424"/>
          </a:xfrm>
        </p:grpSpPr>
        <p:sp>
          <p:nvSpPr>
            <p:cNvPr name="Freeform 13" id="13"/>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14" id="14"/>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grpSp>
        <p:nvGrpSpPr>
          <p:cNvPr name="Group 15" id="15"/>
          <p:cNvGrpSpPr/>
          <p:nvPr/>
        </p:nvGrpSpPr>
        <p:grpSpPr>
          <a:xfrm rot="0">
            <a:off x="1238059" y="4468499"/>
            <a:ext cx="3871275" cy="2277880"/>
            <a:chOff x="0" y="0"/>
            <a:chExt cx="1583725" cy="931873"/>
          </a:xfrm>
        </p:grpSpPr>
        <p:sp>
          <p:nvSpPr>
            <p:cNvPr name="Freeform 16" id="16"/>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17" id="17"/>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8" id="18"/>
          <p:cNvGrpSpPr/>
          <p:nvPr/>
        </p:nvGrpSpPr>
        <p:grpSpPr>
          <a:xfrm rot="0">
            <a:off x="1334611" y="4657253"/>
            <a:ext cx="3654648" cy="1912565"/>
            <a:chOff x="0" y="0"/>
            <a:chExt cx="1495104" cy="782424"/>
          </a:xfrm>
        </p:grpSpPr>
        <p:sp>
          <p:nvSpPr>
            <p:cNvPr name="Freeform 19" id="19"/>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20" id="20"/>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grpSp>
        <p:nvGrpSpPr>
          <p:cNvPr name="Group 21" id="21"/>
          <p:cNvGrpSpPr/>
          <p:nvPr/>
        </p:nvGrpSpPr>
        <p:grpSpPr>
          <a:xfrm rot="0">
            <a:off x="1238059" y="7129481"/>
            <a:ext cx="3871275" cy="2277880"/>
            <a:chOff x="0" y="0"/>
            <a:chExt cx="1583725" cy="931873"/>
          </a:xfrm>
        </p:grpSpPr>
        <p:sp>
          <p:nvSpPr>
            <p:cNvPr name="Freeform 22" id="22"/>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23" id="23"/>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24" id="24"/>
          <p:cNvGrpSpPr/>
          <p:nvPr/>
        </p:nvGrpSpPr>
        <p:grpSpPr>
          <a:xfrm rot="0">
            <a:off x="1334611" y="7318235"/>
            <a:ext cx="3654648" cy="1912565"/>
            <a:chOff x="0" y="0"/>
            <a:chExt cx="1495104" cy="782424"/>
          </a:xfrm>
        </p:grpSpPr>
        <p:sp>
          <p:nvSpPr>
            <p:cNvPr name="Freeform 25" id="25"/>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26" id="26"/>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sp>
        <p:nvSpPr>
          <p:cNvPr name="Freeform 27" id="27"/>
          <p:cNvSpPr/>
          <p:nvPr/>
        </p:nvSpPr>
        <p:spPr>
          <a:xfrm flipH="false" flipV="false" rot="0">
            <a:off x="9131267" y="9212717"/>
            <a:ext cx="5601631" cy="361396"/>
          </a:xfrm>
          <a:custGeom>
            <a:avLst/>
            <a:gdLst/>
            <a:ahLst/>
            <a:cxnLst/>
            <a:rect r="r" b="b" t="t" l="l"/>
            <a:pathLst>
              <a:path h="361396" w="5601631">
                <a:moveTo>
                  <a:pt x="0" y="0"/>
                </a:moveTo>
                <a:lnTo>
                  <a:pt x="5601630" y="0"/>
                </a:lnTo>
                <a:lnTo>
                  <a:pt x="5601630" y="361395"/>
                </a:lnTo>
                <a:lnTo>
                  <a:pt x="0" y="361395"/>
                </a:lnTo>
                <a:lnTo>
                  <a:pt x="0" y="0"/>
                </a:lnTo>
                <a:close/>
              </a:path>
            </a:pathLst>
          </a:custGeom>
          <a:blipFill>
            <a:blip r:embed="rId3"/>
            <a:stretch>
              <a:fillRect l="0" t="0" r="0" b="0"/>
            </a:stretch>
          </a:blipFill>
        </p:spPr>
      </p:sp>
      <p:sp>
        <p:nvSpPr>
          <p:cNvPr name="TextBox 28" id="28"/>
          <p:cNvSpPr txBox="true"/>
          <p:nvPr/>
        </p:nvSpPr>
        <p:spPr>
          <a:xfrm rot="0">
            <a:off x="233636" y="-14002"/>
            <a:ext cx="6746326"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Grad-CAM</a:t>
            </a:r>
          </a:p>
        </p:txBody>
      </p:sp>
      <p:sp>
        <p:nvSpPr>
          <p:cNvPr name="TextBox 29" id="29"/>
          <p:cNvSpPr txBox="true"/>
          <p:nvPr/>
        </p:nvSpPr>
        <p:spPr>
          <a:xfrm rot="0">
            <a:off x="1642507" y="4703992"/>
            <a:ext cx="3062380" cy="2161125"/>
          </a:xfrm>
          <a:prstGeom prst="rect">
            <a:avLst/>
          </a:prstGeom>
        </p:spPr>
        <p:txBody>
          <a:bodyPr anchor="t" rtlCol="false" tIns="0" lIns="0" bIns="0" rIns="0">
            <a:spAutoFit/>
          </a:bodyPr>
          <a:lstStyle/>
          <a:p>
            <a:pPr algn="just">
              <a:lnSpc>
                <a:spcPts val="2847"/>
              </a:lnSpc>
            </a:pPr>
            <a:r>
              <a:rPr lang="en-US" sz="2034">
                <a:solidFill>
                  <a:srgbClr val="000000"/>
                </a:solidFill>
                <a:latin typeface="Helvetica World Bold"/>
              </a:rPr>
              <a:t>IWI species</a:t>
            </a:r>
            <a:r>
              <a:rPr lang="en-US" sz="2034">
                <a:solidFill>
                  <a:srgbClr val="000000"/>
                </a:solidFill>
                <a:latin typeface="Helvetica World"/>
              </a:rPr>
              <a:t> </a:t>
            </a:r>
          </a:p>
          <a:p>
            <a:pPr algn="just">
              <a:lnSpc>
                <a:spcPts val="2847"/>
              </a:lnSpc>
            </a:pPr>
            <a:r>
              <a:rPr lang="en-US" sz="2034">
                <a:solidFill>
                  <a:srgbClr val="000000"/>
                </a:solidFill>
                <a:latin typeface="Helvetica World"/>
              </a:rPr>
              <a:t>(first row, forth column) </a:t>
            </a:r>
          </a:p>
          <a:p>
            <a:pPr algn="just">
              <a:lnSpc>
                <a:spcPts val="2847"/>
              </a:lnSpc>
            </a:pPr>
            <a:r>
              <a:rPr lang="en-US" sz="2034">
                <a:solidFill>
                  <a:srgbClr val="000000"/>
                </a:solidFill>
                <a:latin typeface="Helvetica World"/>
              </a:rPr>
              <a:t>The CNN has made the correct prediction because of its red neck</a:t>
            </a:r>
          </a:p>
          <a:p>
            <a:pPr algn="just">
              <a:lnSpc>
                <a:spcPts val="2847"/>
              </a:lnSpc>
              <a:spcBef>
                <a:spcPct val="0"/>
              </a:spcBef>
            </a:pPr>
          </a:p>
        </p:txBody>
      </p:sp>
      <p:sp>
        <p:nvSpPr>
          <p:cNvPr name="TextBox 30" id="30"/>
          <p:cNvSpPr txBox="true"/>
          <p:nvPr/>
        </p:nvSpPr>
        <p:spPr>
          <a:xfrm rot="0">
            <a:off x="1525812" y="2117743"/>
            <a:ext cx="3593048" cy="1738009"/>
          </a:xfrm>
          <a:prstGeom prst="rect">
            <a:avLst/>
          </a:prstGeom>
        </p:spPr>
        <p:txBody>
          <a:bodyPr anchor="t" rtlCol="false" tIns="0" lIns="0" bIns="0" rIns="0">
            <a:spAutoFit/>
          </a:bodyPr>
          <a:lstStyle/>
          <a:p>
            <a:pPr>
              <a:lnSpc>
                <a:spcPts val="2763"/>
              </a:lnSpc>
            </a:pPr>
            <a:r>
              <a:rPr lang="en-US" sz="1974">
                <a:solidFill>
                  <a:srgbClr val="000000"/>
                </a:solidFill>
                <a:latin typeface="Helvetica World Bold"/>
              </a:rPr>
              <a:t>Grad-CAM viz</a:t>
            </a:r>
            <a:r>
              <a:rPr lang="en-US" sz="1974">
                <a:solidFill>
                  <a:srgbClr val="000000"/>
                </a:solidFill>
                <a:latin typeface="Helvetica World"/>
              </a:rPr>
              <a:t>:</a:t>
            </a:r>
          </a:p>
          <a:p>
            <a:pPr>
              <a:lnSpc>
                <a:spcPts val="2763"/>
              </a:lnSpc>
              <a:spcBef>
                <a:spcPct val="0"/>
              </a:spcBef>
            </a:pPr>
            <a:r>
              <a:rPr lang="en-US" sz="1974">
                <a:solidFill>
                  <a:srgbClr val="000000"/>
                </a:solidFill>
                <a:latin typeface="Helvetica World"/>
              </a:rPr>
              <a:t>In every bird image, we find the areas of the image that are important for the CNN to make its class predictions.</a:t>
            </a:r>
          </a:p>
        </p:txBody>
      </p:sp>
      <p:sp>
        <p:nvSpPr>
          <p:cNvPr name="TextBox 31" id="31"/>
          <p:cNvSpPr txBox="true"/>
          <p:nvPr/>
        </p:nvSpPr>
        <p:spPr>
          <a:xfrm rot="0">
            <a:off x="1642507" y="7364974"/>
            <a:ext cx="3062380" cy="2161355"/>
          </a:xfrm>
          <a:prstGeom prst="rect">
            <a:avLst/>
          </a:prstGeom>
        </p:spPr>
        <p:txBody>
          <a:bodyPr anchor="t" rtlCol="false" tIns="0" lIns="0" bIns="0" rIns="0">
            <a:spAutoFit/>
          </a:bodyPr>
          <a:lstStyle/>
          <a:p>
            <a:pPr algn="just">
              <a:lnSpc>
                <a:spcPts val="2847"/>
              </a:lnSpc>
            </a:pPr>
            <a:r>
              <a:rPr lang="en-US" sz="2034">
                <a:solidFill>
                  <a:srgbClr val="000000"/>
                </a:solidFill>
                <a:latin typeface="Helvetica World Bold"/>
              </a:rPr>
              <a:t>BAY-BREASTED WARBLER species</a:t>
            </a:r>
            <a:r>
              <a:rPr lang="en-US" sz="2034">
                <a:solidFill>
                  <a:srgbClr val="000000"/>
                </a:solidFill>
                <a:latin typeface="Helvetica World"/>
              </a:rPr>
              <a:t> </a:t>
            </a:r>
          </a:p>
          <a:p>
            <a:pPr algn="just">
              <a:lnSpc>
                <a:spcPts val="2847"/>
              </a:lnSpc>
            </a:pPr>
            <a:r>
              <a:rPr lang="en-US" sz="2034">
                <a:solidFill>
                  <a:srgbClr val="000000"/>
                </a:solidFill>
                <a:latin typeface="Helvetica World"/>
              </a:rPr>
              <a:t>(first row, third column) </a:t>
            </a:r>
          </a:p>
          <a:p>
            <a:pPr algn="just">
              <a:lnSpc>
                <a:spcPts val="2847"/>
              </a:lnSpc>
            </a:pPr>
            <a:r>
              <a:rPr lang="en-US" sz="2034">
                <a:solidFill>
                  <a:srgbClr val="000000"/>
                </a:solidFill>
                <a:latin typeface="Helvetica World"/>
              </a:rPr>
              <a:t>The CNN focused on the wing. </a:t>
            </a:r>
            <a:r>
              <a:rPr lang="en-US" sz="2034" u="sng">
                <a:solidFill>
                  <a:srgbClr val="000000"/>
                </a:solidFill>
                <a:latin typeface="Helvetica World"/>
              </a:rPr>
              <a:t>Why the mistake?</a:t>
            </a:r>
          </a:p>
          <a:p>
            <a:pPr algn="just">
              <a:lnSpc>
                <a:spcPts val="2847"/>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2555890" y="3698890"/>
            <a:ext cx="5559410" cy="5559410"/>
          </a:xfrm>
          <a:custGeom>
            <a:avLst/>
            <a:gdLst/>
            <a:ahLst/>
            <a:cxnLst/>
            <a:rect r="r" b="b" t="t" l="l"/>
            <a:pathLst>
              <a:path h="5559410" w="5559410">
                <a:moveTo>
                  <a:pt x="0" y="0"/>
                </a:moveTo>
                <a:lnTo>
                  <a:pt x="5559410" y="0"/>
                </a:lnTo>
                <a:lnTo>
                  <a:pt x="5559410" y="5559410"/>
                </a:lnTo>
                <a:lnTo>
                  <a:pt x="0" y="5559410"/>
                </a:lnTo>
                <a:lnTo>
                  <a:pt x="0" y="0"/>
                </a:lnTo>
                <a:close/>
              </a:path>
            </a:pathLst>
          </a:custGeom>
          <a:blipFill>
            <a:blip r:embed="rId3"/>
            <a:stretch>
              <a:fillRect l="0" t="0" r="0" b="0"/>
            </a:stretch>
          </a:blipFill>
        </p:spPr>
      </p:sp>
      <p:sp>
        <p:nvSpPr>
          <p:cNvPr name="Freeform 9" id="9"/>
          <p:cNvSpPr/>
          <p:nvPr/>
        </p:nvSpPr>
        <p:spPr>
          <a:xfrm flipH="false" flipV="false" rot="0">
            <a:off x="10671190" y="3698890"/>
            <a:ext cx="5559410" cy="5559410"/>
          </a:xfrm>
          <a:custGeom>
            <a:avLst/>
            <a:gdLst/>
            <a:ahLst/>
            <a:cxnLst/>
            <a:rect r="r" b="b" t="t" l="l"/>
            <a:pathLst>
              <a:path h="5559410" w="5559410">
                <a:moveTo>
                  <a:pt x="0" y="0"/>
                </a:moveTo>
                <a:lnTo>
                  <a:pt x="5559410" y="0"/>
                </a:lnTo>
                <a:lnTo>
                  <a:pt x="5559410" y="5559410"/>
                </a:lnTo>
                <a:lnTo>
                  <a:pt x="0" y="5559410"/>
                </a:lnTo>
                <a:lnTo>
                  <a:pt x="0" y="0"/>
                </a:lnTo>
                <a:close/>
              </a:path>
            </a:pathLst>
          </a:custGeom>
          <a:blipFill>
            <a:blip r:embed="rId4"/>
            <a:stretch>
              <a:fillRect l="0" t="0" r="0" b="0"/>
            </a:stretch>
          </a:blipFill>
        </p:spPr>
      </p:sp>
      <p:sp>
        <p:nvSpPr>
          <p:cNvPr name="TextBox 10" id="10"/>
          <p:cNvSpPr txBox="true"/>
          <p:nvPr/>
        </p:nvSpPr>
        <p:spPr>
          <a:xfrm rot="0">
            <a:off x="233636" y="-14002"/>
            <a:ext cx="7839133"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Why the mistake?</a:t>
            </a:r>
          </a:p>
        </p:txBody>
      </p:sp>
      <p:sp>
        <p:nvSpPr>
          <p:cNvPr name="TextBox 11" id="11"/>
          <p:cNvSpPr txBox="true"/>
          <p:nvPr/>
        </p:nvSpPr>
        <p:spPr>
          <a:xfrm rot="0">
            <a:off x="9642490" y="1930611"/>
            <a:ext cx="7616810" cy="1496841"/>
          </a:xfrm>
          <a:prstGeom prst="rect">
            <a:avLst/>
          </a:prstGeom>
        </p:spPr>
        <p:txBody>
          <a:bodyPr anchor="t" rtlCol="false" tIns="0" lIns="0" bIns="0" rIns="0">
            <a:spAutoFit/>
          </a:bodyPr>
          <a:lstStyle/>
          <a:p>
            <a:pPr algn="ctr">
              <a:lnSpc>
                <a:spcPts val="5599"/>
              </a:lnSpc>
              <a:spcBef>
                <a:spcPct val="0"/>
              </a:spcBef>
            </a:pPr>
            <a:r>
              <a:rPr lang="en-US" sz="3999">
                <a:solidFill>
                  <a:srgbClr val="FF3131"/>
                </a:solidFill>
                <a:latin typeface="Helvetica World Bold"/>
              </a:rPr>
              <a:t>Predicted: EASTERN BLUEBIRD</a:t>
            </a:r>
          </a:p>
        </p:txBody>
      </p:sp>
      <p:sp>
        <p:nvSpPr>
          <p:cNvPr name="TextBox 12" id="12"/>
          <p:cNvSpPr txBox="true"/>
          <p:nvPr/>
        </p:nvSpPr>
        <p:spPr>
          <a:xfrm rot="0">
            <a:off x="1527190" y="1930611"/>
            <a:ext cx="7616810" cy="1496841"/>
          </a:xfrm>
          <a:prstGeom prst="rect">
            <a:avLst/>
          </a:prstGeom>
        </p:spPr>
        <p:txBody>
          <a:bodyPr anchor="t" rtlCol="false" tIns="0" lIns="0" bIns="0" rIns="0">
            <a:spAutoFit/>
          </a:bodyPr>
          <a:lstStyle/>
          <a:p>
            <a:pPr algn="ctr">
              <a:lnSpc>
                <a:spcPts val="5599"/>
              </a:lnSpc>
              <a:spcBef>
                <a:spcPct val="0"/>
              </a:spcBef>
            </a:pPr>
            <a:r>
              <a:rPr lang="en-US" sz="3999">
                <a:solidFill>
                  <a:srgbClr val="00BF63"/>
                </a:solidFill>
                <a:latin typeface="Helvetica World Bold"/>
              </a:rPr>
              <a:t>True: </a:t>
            </a:r>
            <a:r>
              <a:rPr lang="en-US" sz="3999">
                <a:solidFill>
                  <a:srgbClr val="00BF63"/>
                </a:solidFill>
                <a:latin typeface="Helvetica World Bold"/>
              </a:rPr>
              <a:t>BAY-BREASTED WARBLER</a:t>
            </a:r>
          </a:p>
        </p:txBody>
      </p:sp>
      <p:grpSp>
        <p:nvGrpSpPr>
          <p:cNvPr name="Group 13" id="13"/>
          <p:cNvGrpSpPr/>
          <p:nvPr/>
        </p:nvGrpSpPr>
        <p:grpSpPr>
          <a:xfrm rot="882735">
            <a:off x="3505715" y="3558738"/>
            <a:ext cx="3659761" cy="4360213"/>
            <a:chOff x="0" y="0"/>
            <a:chExt cx="4540006" cy="5408930"/>
          </a:xfrm>
        </p:grpSpPr>
        <p:sp>
          <p:nvSpPr>
            <p:cNvPr name="Freeform 14" id="14"/>
            <p:cNvSpPr/>
            <p:nvPr/>
          </p:nvSpPr>
          <p:spPr>
            <a:xfrm flipH="false" flipV="false" rot="0">
              <a:off x="28587" y="39370"/>
              <a:ext cx="4476578" cy="5320030"/>
            </a:xfrm>
            <a:custGeom>
              <a:avLst/>
              <a:gdLst/>
              <a:ahLst/>
              <a:cxnLst/>
              <a:rect r="r" b="b" t="t" l="l"/>
              <a:pathLst>
                <a:path h="5320030" w="4476578">
                  <a:moveTo>
                    <a:pt x="1264091" y="1837690"/>
                  </a:moveTo>
                  <a:cubicBezTo>
                    <a:pt x="1053260" y="2014220"/>
                    <a:pt x="1005019" y="2084070"/>
                    <a:pt x="941591" y="2174240"/>
                  </a:cubicBezTo>
                  <a:cubicBezTo>
                    <a:pt x="848683" y="2306320"/>
                    <a:pt x="712894" y="2528570"/>
                    <a:pt x="621772" y="2684780"/>
                  </a:cubicBezTo>
                  <a:cubicBezTo>
                    <a:pt x="548517" y="2810510"/>
                    <a:pt x="487769" y="2893060"/>
                    <a:pt x="430595" y="3034030"/>
                  </a:cubicBezTo>
                  <a:cubicBezTo>
                    <a:pt x="358234" y="3210560"/>
                    <a:pt x="293912" y="3484880"/>
                    <a:pt x="243885" y="3684270"/>
                  </a:cubicBezTo>
                  <a:cubicBezTo>
                    <a:pt x="202791" y="3848100"/>
                    <a:pt x="168843" y="4009390"/>
                    <a:pt x="145616" y="4138930"/>
                  </a:cubicBezTo>
                  <a:cubicBezTo>
                    <a:pt x="127749" y="4232910"/>
                    <a:pt x="115242" y="4287520"/>
                    <a:pt x="107202" y="4385310"/>
                  </a:cubicBezTo>
                  <a:cubicBezTo>
                    <a:pt x="96482" y="4521200"/>
                    <a:pt x="93802" y="4784090"/>
                    <a:pt x="104522" y="4880610"/>
                  </a:cubicBezTo>
                  <a:cubicBezTo>
                    <a:pt x="108989" y="4922520"/>
                    <a:pt x="113456" y="4941570"/>
                    <a:pt x="124176" y="4966970"/>
                  </a:cubicBezTo>
                  <a:cubicBezTo>
                    <a:pt x="134896" y="4994910"/>
                    <a:pt x="149190" y="5019040"/>
                    <a:pt x="172417" y="5040630"/>
                  </a:cubicBezTo>
                  <a:cubicBezTo>
                    <a:pt x="204577" y="5073650"/>
                    <a:pt x="269792" y="5102860"/>
                    <a:pt x="311779" y="5123180"/>
                  </a:cubicBezTo>
                  <a:cubicBezTo>
                    <a:pt x="344833" y="5139690"/>
                    <a:pt x="363594" y="5149850"/>
                    <a:pt x="402008" y="5158740"/>
                  </a:cubicBezTo>
                  <a:cubicBezTo>
                    <a:pt x="466329" y="5171440"/>
                    <a:pt x="593185" y="5170170"/>
                    <a:pt x="664653" y="5167630"/>
                  </a:cubicBezTo>
                  <a:cubicBezTo>
                    <a:pt x="714680" y="5166360"/>
                    <a:pt x="746841" y="5163820"/>
                    <a:pt x="790615" y="5156200"/>
                  </a:cubicBezTo>
                  <a:cubicBezTo>
                    <a:pt x="838856" y="5147310"/>
                    <a:pt x="882630" y="5138420"/>
                    <a:pt x="940698" y="5116830"/>
                  </a:cubicBezTo>
                  <a:cubicBezTo>
                    <a:pt x="1024673" y="5085080"/>
                    <a:pt x="1130088" y="5034280"/>
                    <a:pt x="1243544" y="4968240"/>
                  </a:cubicBezTo>
                  <a:cubicBezTo>
                    <a:pt x="1396307" y="4879340"/>
                    <a:pt x="1625898" y="4725670"/>
                    <a:pt x="1767940" y="4610100"/>
                  </a:cubicBezTo>
                  <a:cubicBezTo>
                    <a:pt x="1872462" y="4525010"/>
                    <a:pt x="1941250" y="4450080"/>
                    <a:pt x="2027905" y="4361180"/>
                  </a:cubicBezTo>
                  <a:cubicBezTo>
                    <a:pt x="2119920" y="4268470"/>
                    <a:pt x="2211042" y="4169410"/>
                    <a:pt x="2303950" y="4060190"/>
                  </a:cubicBezTo>
                  <a:cubicBezTo>
                    <a:pt x="2404006" y="3943350"/>
                    <a:pt x="2502274" y="3808730"/>
                    <a:pt x="2608583" y="3680460"/>
                  </a:cubicBezTo>
                  <a:cubicBezTo>
                    <a:pt x="2721145" y="3544570"/>
                    <a:pt x="2831027" y="3427730"/>
                    <a:pt x="2964136" y="3266440"/>
                  </a:cubicBezTo>
                  <a:cubicBezTo>
                    <a:pt x="3139233" y="3054350"/>
                    <a:pt x="3372397" y="2780030"/>
                    <a:pt x="3564468" y="2512060"/>
                  </a:cubicBezTo>
                  <a:cubicBezTo>
                    <a:pt x="3760111" y="2240280"/>
                    <a:pt x="4000423" y="1860550"/>
                    <a:pt x="4127278" y="1645920"/>
                  </a:cubicBezTo>
                  <a:cubicBezTo>
                    <a:pt x="4196960" y="1526540"/>
                    <a:pt x="4246987" y="1428750"/>
                    <a:pt x="4280934" y="1356360"/>
                  </a:cubicBezTo>
                  <a:cubicBezTo>
                    <a:pt x="4301482" y="1314450"/>
                    <a:pt x="4313989" y="1287780"/>
                    <a:pt x="4324709" y="1253490"/>
                  </a:cubicBezTo>
                  <a:cubicBezTo>
                    <a:pt x="4333642" y="1223010"/>
                    <a:pt x="4337216" y="1202690"/>
                    <a:pt x="4342576" y="1160780"/>
                  </a:cubicBezTo>
                  <a:cubicBezTo>
                    <a:pt x="4354189" y="1075690"/>
                    <a:pt x="4364016" y="878840"/>
                    <a:pt x="4368483" y="764540"/>
                  </a:cubicBezTo>
                  <a:cubicBezTo>
                    <a:pt x="4371163" y="678180"/>
                    <a:pt x="4380990" y="607060"/>
                    <a:pt x="4369376" y="535940"/>
                  </a:cubicBezTo>
                  <a:cubicBezTo>
                    <a:pt x="4357763" y="467360"/>
                    <a:pt x="4327389" y="388620"/>
                    <a:pt x="4301482" y="345440"/>
                  </a:cubicBezTo>
                  <a:cubicBezTo>
                    <a:pt x="4283615" y="316230"/>
                    <a:pt x="4268427" y="304800"/>
                    <a:pt x="4243414" y="285750"/>
                  </a:cubicBezTo>
                  <a:cubicBezTo>
                    <a:pt x="4202320" y="256540"/>
                    <a:pt x="4118345" y="220980"/>
                    <a:pt x="4070997" y="203200"/>
                  </a:cubicBezTo>
                  <a:cubicBezTo>
                    <a:pt x="4039730" y="190500"/>
                    <a:pt x="4025436" y="184150"/>
                    <a:pt x="3990596" y="177800"/>
                  </a:cubicBezTo>
                  <a:cubicBezTo>
                    <a:pt x="3930741" y="167640"/>
                    <a:pt x="3828006" y="160020"/>
                    <a:pt x="3743138" y="170180"/>
                  </a:cubicBezTo>
                  <a:cubicBezTo>
                    <a:pt x="3652016" y="181610"/>
                    <a:pt x="3544814" y="217170"/>
                    <a:pt x="3461733" y="250190"/>
                  </a:cubicBezTo>
                  <a:cubicBezTo>
                    <a:pt x="3392051" y="276860"/>
                    <a:pt x="3344704" y="303530"/>
                    <a:pt x="3275022" y="342900"/>
                  </a:cubicBezTo>
                  <a:cubicBezTo>
                    <a:pt x="3180327" y="394970"/>
                    <a:pt x="3077592" y="459740"/>
                    <a:pt x="2948056" y="544830"/>
                  </a:cubicBezTo>
                  <a:cubicBezTo>
                    <a:pt x="2755092" y="671830"/>
                    <a:pt x="2420086" y="902970"/>
                    <a:pt x="2232483" y="1042670"/>
                  </a:cubicBezTo>
                  <a:cubicBezTo>
                    <a:pt x="2108307" y="1135380"/>
                    <a:pt x="2025225" y="1202690"/>
                    <a:pt x="1926957" y="1285240"/>
                  </a:cubicBezTo>
                  <a:cubicBezTo>
                    <a:pt x="1833155" y="1365250"/>
                    <a:pt x="1750967" y="1435100"/>
                    <a:pt x="1656272" y="1527810"/>
                  </a:cubicBezTo>
                  <a:cubicBezTo>
                    <a:pt x="1543709" y="1635760"/>
                    <a:pt x="1389160" y="1846580"/>
                    <a:pt x="1298931" y="1902460"/>
                  </a:cubicBezTo>
                  <a:cubicBezTo>
                    <a:pt x="1252477" y="1931670"/>
                    <a:pt x="1200663" y="1950720"/>
                    <a:pt x="1181903" y="1934210"/>
                  </a:cubicBezTo>
                  <a:cubicBezTo>
                    <a:pt x="1169396" y="1922780"/>
                    <a:pt x="1166716" y="1887220"/>
                    <a:pt x="1168502" y="1869440"/>
                  </a:cubicBezTo>
                  <a:cubicBezTo>
                    <a:pt x="1170289" y="1852930"/>
                    <a:pt x="1176542" y="1838960"/>
                    <a:pt x="1185476" y="1828800"/>
                  </a:cubicBezTo>
                  <a:cubicBezTo>
                    <a:pt x="1195303" y="1818640"/>
                    <a:pt x="1218530" y="1811020"/>
                    <a:pt x="1231037" y="1814830"/>
                  </a:cubicBezTo>
                  <a:cubicBezTo>
                    <a:pt x="1241757" y="1817370"/>
                    <a:pt x="1252477" y="1827530"/>
                    <a:pt x="1257837" y="1840230"/>
                  </a:cubicBezTo>
                  <a:cubicBezTo>
                    <a:pt x="1264984" y="1855470"/>
                    <a:pt x="1269451" y="1888490"/>
                    <a:pt x="1265877" y="1906270"/>
                  </a:cubicBezTo>
                  <a:cubicBezTo>
                    <a:pt x="1263198" y="1921510"/>
                    <a:pt x="1256051" y="1935480"/>
                    <a:pt x="1247117" y="1943100"/>
                  </a:cubicBezTo>
                  <a:cubicBezTo>
                    <a:pt x="1235504" y="1951990"/>
                    <a:pt x="1212276" y="1955800"/>
                    <a:pt x="1199770" y="1950720"/>
                  </a:cubicBezTo>
                  <a:cubicBezTo>
                    <a:pt x="1189049" y="1946910"/>
                    <a:pt x="1180116" y="1934210"/>
                    <a:pt x="1174756" y="1921510"/>
                  </a:cubicBezTo>
                  <a:cubicBezTo>
                    <a:pt x="1169396" y="1908810"/>
                    <a:pt x="1166716" y="1891030"/>
                    <a:pt x="1167609" y="1877060"/>
                  </a:cubicBezTo>
                  <a:cubicBezTo>
                    <a:pt x="1168502" y="1861820"/>
                    <a:pt x="1172969" y="1845310"/>
                    <a:pt x="1181009" y="1835150"/>
                  </a:cubicBezTo>
                  <a:cubicBezTo>
                    <a:pt x="1190836" y="1822450"/>
                    <a:pt x="1213170" y="1811020"/>
                    <a:pt x="1225677" y="1812290"/>
                  </a:cubicBezTo>
                  <a:cubicBezTo>
                    <a:pt x="1236397" y="1813560"/>
                    <a:pt x="1255157" y="1832610"/>
                    <a:pt x="1254264" y="1833880"/>
                  </a:cubicBezTo>
                  <a:cubicBezTo>
                    <a:pt x="1254264" y="1835150"/>
                    <a:pt x="1219423" y="1824990"/>
                    <a:pt x="1218530" y="1814830"/>
                  </a:cubicBezTo>
                  <a:cubicBezTo>
                    <a:pt x="1217637" y="1800860"/>
                    <a:pt x="1247117" y="1783080"/>
                    <a:pt x="1273918" y="1756410"/>
                  </a:cubicBezTo>
                  <a:cubicBezTo>
                    <a:pt x="1338239" y="1690370"/>
                    <a:pt x="1504402" y="1527810"/>
                    <a:pt x="1612497" y="1427480"/>
                  </a:cubicBezTo>
                  <a:cubicBezTo>
                    <a:pt x="1707193" y="1339850"/>
                    <a:pt x="1800101" y="1259840"/>
                    <a:pt x="1885863" y="1186180"/>
                  </a:cubicBezTo>
                  <a:cubicBezTo>
                    <a:pt x="1960011" y="1121410"/>
                    <a:pt x="2002892" y="1083310"/>
                    <a:pt x="2096693" y="1009650"/>
                  </a:cubicBezTo>
                  <a:cubicBezTo>
                    <a:pt x="2278043" y="868680"/>
                    <a:pt x="2694345" y="561340"/>
                    <a:pt x="2906069" y="415290"/>
                  </a:cubicBezTo>
                  <a:cubicBezTo>
                    <a:pt x="3040071" y="323850"/>
                    <a:pt x="3141913" y="260350"/>
                    <a:pt x="3239288" y="204470"/>
                  </a:cubicBezTo>
                  <a:cubicBezTo>
                    <a:pt x="3312543" y="161290"/>
                    <a:pt x="3362570" y="132080"/>
                    <a:pt x="3436719" y="101600"/>
                  </a:cubicBezTo>
                  <a:cubicBezTo>
                    <a:pt x="3526947" y="66040"/>
                    <a:pt x="3643976" y="24130"/>
                    <a:pt x="3743138" y="11430"/>
                  </a:cubicBezTo>
                  <a:cubicBezTo>
                    <a:pt x="3835153" y="0"/>
                    <a:pt x="3930741" y="5080"/>
                    <a:pt x="4012929" y="22860"/>
                  </a:cubicBezTo>
                  <a:cubicBezTo>
                    <a:pt x="4082611" y="36830"/>
                    <a:pt x="4149612" y="69850"/>
                    <a:pt x="4205893" y="96520"/>
                  </a:cubicBezTo>
                  <a:cubicBezTo>
                    <a:pt x="4252347" y="119380"/>
                    <a:pt x="4300588" y="144780"/>
                    <a:pt x="4329175" y="170180"/>
                  </a:cubicBezTo>
                  <a:cubicBezTo>
                    <a:pt x="4347936" y="186690"/>
                    <a:pt x="4356869" y="201930"/>
                    <a:pt x="4369376" y="220980"/>
                  </a:cubicBezTo>
                  <a:cubicBezTo>
                    <a:pt x="4383670" y="243840"/>
                    <a:pt x="4397070" y="264160"/>
                    <a:pt x="4410470" y="295910"/>
                  </a:cubicBezTo>
                  <a:cubicBezTo>
                    <a:pt x="4429230" y="340360"/>
                    <a:pt x="4456031" y="416560"/>
                    <a:pt x="4465858" y="469900"/>
                  </a:cubicBezTo>
                  <a:cubicBezTo>
                    <a:pt x="4473898" y="510540"/>
                    <a:pt x="4473898" y="532130"/>
                    <a:pt x="4474792" y="584200"/>
                  </a:cubicBezTo>
                  <a:cubicBezTo>
                    <a:pt x="4476578" y="698500"/>
                    <a:pt x="4454244" y="1021080"/>
                    <a:pt x="4444417" y="1130300"/>
                  </a:cubicBezTo>
                  <a:cubicBezTo>
                    <a:pt x="4440844" y="1177290"/>
                    <a:pt x="4439057" y="1198880"/>
                    <a:pt x="4431911" y="1230630"/>
                  </a:cubicBezTo>
                  <a:cubicBezTo>
                    <a:pt x="4425657" y="1262380"/>
                    <a:pt x="4421191" y="1280160"/>
                    <a:pt x="4404217" y="1320800"/>
                  </a:cubicBezTo>
                  <a:cubicBezTo>
                    <a:pt x="4360442" y="1426210"/>
                    <a:pt x="4231800" y="1657350"/>
                    <a:pt x="4121025" y="1845310"/>
                  </a:cubicBezTo>
                  <a:cubicBezTo>
                    <a:pt x="3982555" y="2080260"/>
                    <a:pt x="3828006" y="2338070"/>
                    <a:pt x="3628789" y="2609850"/>
                  </a:cubicBezTo>
                  <a:cubicBezTo>
                    <a:pt x="3367037" y="2967990"/>
                    <a:pt x="2892668" y="3484880"/>
                    <a:pt x="2661291" y="3769360"/>
                  </a:cubicBezTo>
                  <a:cubicBezTo>
                    <a:pt x="2529968" y="3931920"/>
                    <a:pt x="2456713" y="4036060"/>
                    <a:pt x="2356658" y="4156710"/>
                  </a:cubicBezTo>
                  <a:cubicBezTo>
                    <a:pt x="2263750" y="4268470"/>
                    <a:pt x="2174415" y="4372610"/>
                    <a:pt x="2082400" y="4469130"/>
                  </a:cubicBezTo>
                  <a:cubicBezTo>
                    <a:pt x="1993065" y="4561840"/>
                    <a:pt x="1916236" y="4639310"/>
                    <a:pt x="1811714" y="4726940"/>
                  </a:cubicBezTo>
                  <a:cubicBezTo>
                    <a:pt x="1678605" y="4837430"/>
                    <a:pt x="1474028" y="4982210"/>
                    <a:pt x="1340919" y="5067300"/>
                  </a:cubicBezTo>
                  <a:cubicBezTo>
                    <a:pt x="1247117" y="5126990"/>
                    <a:pt x="1178329" y="5165090"/>
                    <a:pt x="1095248" y="5203190"/>
                  </a:cubicBezTo>
                  <a:cubicBezTo>
                    <a:pt x="1014846" y="5241290"/>
                    <a:pt x="935338" y="5274310"/>
                    <a:pt x="852256" y="5293360"/>
                  </a:cubicBezTo>
                  <a:cubicBezTo>
                    <a:pt x="766495" y="5312410"/>
                    <a:pt x="670906" y="5316220"/>
                    <a:pt x="587825" y="5318760"/>
                  </a:cubicBezTo>
                  <a:cubicBezTo>
                    <a:pt x="514570" y="5320030"/>
                    <a:pt x="426128" y="5316220"/>
                    <a:pt x="378781" y="5308600"/>
                  </a:cubicBezTo>
                  <a:cubicBezTo>
                    <a:pt x="353767" y="5303520"/>
                    <a:pt x="345727" y="5300980"/>
                    <a:pt x="322500" y="5289550"/>
                  </a:cubicBezTo>
                  <a:cubicBezTo>
                    <a:pt x="278725" y="5270500"/>
                    <a:pt x="185817" y="5222240"/>
                    <a:pt x="141150" y="5186680"/>
                  </a:cubicBezTo>
                  <a:cubicBezTo>
                    <a:pt x="111669" y="5162550"/>
                    <a:pt x="91122" y="5140960"/>
                    <a:pt x="72362" y="5111750"/>
                  </a:cubicBezTo>
                  <a:cubicBezTo>
                    <a:pt x="54495" y="5083810"/>
                    <a:pt x="39308" y="5049520"/>
                    <a:pt x="28587" y="5013960"/>
                  </a:cubicBezTo>
                  <a:cubicBezTo>
                    <a:pt x="16974" y="4975860"/>
                    <a:pt x="11614" y="4944110"/>
                    <a:pt x="7147" y="4890770"/>
                  </a:cubicBezTo>
                  <a:cubicBezTo>
                    <a:pt x="0" y="4794250"/>
                    <a:pt x="6254" y="4591050"/>
                    <a:pt x="14294" y="4472940"/>
                  </a:cubicBezTo>
                  <a:cubicBezTo>
                    <a:pt x="19654" y="4382770"/>
                    <a:pt x="26801" y="4334510"/>
                    <a:pt x="41988" y="4239260"/>
                  </a:cubicBezTo>
                  <a:cubicBezTo>
                    <a:pt x="66108" y="4085590"/>
                    <a:pt x="117922" y="3827780"/>
                    <a:pt x="160803" y="3639820"/>
                  </a:cubicBezTo>
                  <a:cubicBezTo>
                    <a:pt x="200111" y="3468370"/>
                    <a:pt x="252818" y="3265170"/>
                    <a:pt x="284979" y="3155950"/>
                  </a:cubicBezTo>
                  <a:cubicBezTo>
                    <a:pt x="301953" y="3097530"/>
                    <a:pt x="309099" y="3072130"/>
                    <a:pt x="328753" y="3023870"/>
                  </a:cubicBezTo>
                  <a:cubicBezTo>
                    <a:pt x="355554" y="2959100"/>
                    <a:pt x="393968" y="2893060"/>
                    <a:pt x="440422" y="2809240"/>
                  </a:cubicBezTo>
                  <a:cubicBezTo>
                    <a:pt x="510103" y="2684780"/>
                    <a:pt x="619092" y="2500630"/>
                    <a:pt x="710214" y="2355850"/>
                  </a:cubicBezTo>
                  <a:cubicBezTo>
                    <a:pt x="797762" y="2216150"/>
                    <a:pt x="909431" y="2045970"/>
                    <a:pt x="975539" y="1957070"/>
                  </a:cubicBezTo>
                  <a:cubicBezTo>
                    <a:pt x="1012166" y="1907540"/>
                    <a:pt x="1028246" y="1883410"/>
                    <a:pt x="1064874" y="1847850"/>
                  </a:cubicBezTo>
                  <a:cubicBezTo>
                    <a:pt x="1111328" y="1803400"/>
                    <a:pt x="1201556" y="1727200"/>
                    <a:pt x="1236397" y="1718310"/>
                  </a:cubicBezTo>
                  <a:cubicBezTo>
                    <a:pt x="1250691" y="1715770"/>
                    <a:pt x="1258731" y="1718310"/>
                    <a:pt x="1267664" y="1725930"/>
                  </a:cubicBezTo>
                  <a:cubicBezTo>
                    <a:pt x="1275704" y="1732280"/>
                    <a:pt x="1284638" y="1747520"/>
                    <a:pt x="1287318" y="1760220"/>
                  </a:cubicBezTo>
                  <a:cubicBezTo>
                    <a:pt x="1290891" y="1774190"/>
                    <a:pt x="1289998" y="1791970"/>
                    <a:pt x="1286424" y="1805940"/>
                  </a:cubicBezTo>
                  <a:cubicBezTo>
                    <a:pt x="1282851" y="1818640"/>
                    <a:pt x="1264091" y="1837690"/>
                    <a:pt x="1264091" y="1837690"/>
                  </a:cubicBezTo>
                </a:path>
              </a:pathLst>
            </a:custGeom>
            <a:solidFill>
              <a:srgbClr val="E7191F"/>
            </a:solidFill>
            <a:ln cap="sq">
              <a:noFill/>
              <a:prstDash val="solid"/>
              <a:miter/>
            </a:ln>
          </p:spPr>
        </p:sp>
      </p:grpSp>
      <p:grpSp>
        <p:nvGrpSpPr>
          <p:cNvPr name="Group 15" id="15"/>
          <p:cNvGrpSpPr/>
          <p:nvPr/>
        </p:nvGrpSpPr>
        <p:grpSpPr>
          <a:xfrm rot="5400000">
            <a:off x="12385515" y="4590394"/>
            <a:ext cx="3168698" cy="3775164"/>
            <a:chOff x="0" y="0"/>
            <a:chExt cx="4540006" cy="5408930"/>
          </a:xfrm>
        </p:grpSpPr>
        <p:sp>
          <p:nvSpPr>
            <p:cNvPr name="Freeform 16" id="16"/>
            <p:cNvSpPr/>
            <p:nvPr/>
          </p:nvSpPr>
          <p:spPr>
            <a:xfrm flipH="false" flipV="false" rot="0">
              <a:off x="28587" y="39370"/>
              <a:ext cx="4476578" cy="5320030"/>
            </a:xfrm>
            <a:custGeom>
              <a:avLst/>
              <a:gdLst/>
              <a:ahLst/>
              <a:cxnLst/>
              <a:rect r="r" b="b" t="t" l="l"/>
              <a:pathLst>
                <a:path h="5320030" w="4476578">
                  <a:moveTo>
                    <a:pt x="1264091" y="1837690"/>
                  </a:moveTo>
                  <a:cubicBezTo>
                    <a:pt x="1053260" y="2014220"/>
                    <a:pt x="1005019" y="2084070"/>
                    <a:pt x="941591" y="2174240"/>
                  </a:cubicBezTo>
                  <a:cubicBezTo>
                    <a:pt x="848683" y="2306320"/>
                    <a:pt x="712894" y="2528570"/>
                    <a:pt x="621772" y="2684780"/>
                  </a:cubicBezTo>
                  <a:cubicBezTo>
                    <a:pt x="548517" y="2810510"/>
                    <a:pt x="487769" y="2893060"/>
                    <a:pt x="430595" y="3034030"/>
                  </a:cubicBezTo>
                  <a:cubicBezTo>
                    <a:pt x="358234" y="3210560"/>
                    <a:pt x="293912" y="3484880"/>
                    <a:pt x="243885" y="3684270"/>
                  </a:cubicBezTo>
                  <a:cubicBezTo>
                    <a:pt x="202791" y="3848100"/>
                    <a:pt x="168843" y="4009390"/>
                    <a:pt x="145616" y="4138930"/>
                  </a:cubicBezTo>
                  <a:cubicBezTo>
                    <a:pt x="127749" y="4232910"/>
                    <a:pt x="115242" y="4287520"/>
                    <a:pt x="107202" y="4385310"/>
                  </a:cubicBezTo>
                  <a:cubicBezTo>
                    <a:pt x="96482" y="4521200"/>
                    <a:pt x="93802" y="4784090"/>
                    <a:pt x="104522" y="4880610"/>
                  </a:cubicBezTo>
                  <a:cubicBezTo>
                    <a:pt x="108989" y="4922520"/>
                    <a:pt x="113456" y="4941570"/>
                    <a:pt x="124176" y="4966970"/>
                  </a:cubicBezTo>
                  <a:cubicBezTo>
                    <a:pt x="134896" y="4994910"/>
                    <a:pt x="149190" y="5019040"/>
                    <a:pt x="172417" y="5040630"/>
                  </a:cubicBezTo>
                  <a:cubicBezTo>
                    <a:pt x="204577" y="5073650"/>
                    <a:pt x="269792" y="5102860"/>
                    <a:pt x="311779" y="5123180"/>
                  </a:cubicBezTo>
                  <a:cubicBezTo>
                    <a:pt x="344833" y="5139690"/>
                    <a:pt x="363594" y="5149850"/>
                    <a:pt x="402008" y="5158740"/>
                  </a:cubicBezTo>
                  <a:cubicBezTo>
                    <a:pt x="466329" y="5171440"/>
                    <a:pt x="593185" y="5170170"/>
                    <a:pt x="664653" y="5167630"/>
                  </a:cubicBezTo>
                  <a:cubicBezTo>
                    <a:pt x="714680" y="5166360"/>
                    <a:pt x="746841" y="5163820"/>
                    <a:pt x="790615" y="5156200"/>
                  </a:cubicBezTo>
                  <a:cubicBezTo>
                    <a:pt x="838856" y="5147310"/>
                    <a:pt x="882630" y="5138420"/>
                    <a:pt x="940698" y="5116830"/>
                  </a:cubicBezTo>
                  <a:cubicBezTo>
                    <a:pt x="1024673" y="5085080"/>
                    <a:pt x="1130088" y="5034280"/>
                    <a:pt x="1243544" y="4968240"/>
                  </a:cubicBezTo>
                  <a:cubicBezTo>
                    <a:pt x="1396307" y="4879340"/>
                    <a:pt x="1625898" y="4725670"/>
                    <a:pt x="1767940" y="4610100"/>
                  </a:cubicBezTo>
                  <a:cubicBezTo>
                    <a:pt x="1872462" y="4525010"/>
                    <a:pt x="1941250" y="4450080"/>
                    <a:pt x="2027905" y="4361180"/>
                  </a:cubicBezTo>
                  <a:cubicBezTo>
                    <a:pt x="2119920" y="4268470"/>
                    <a:pt x="2211042" y="4169410"/>
                    <a:pt x="2303950" y="4060190"/>
                  </a:cubicBezTo>
                  <a:cubicBezTo>
                    <a:pt x="2404006" y="3943350"/>
                    <a:pt x="2502274" y="3808730"/>
                    <a:pt x="2608583" y="3680460"/>
                  </a:cubicBezTo>
                  <a:cubicBezTo>
                    <a:pt x="2721145" y="3544570"/>
                    <a:pt x="2831027" y="3427730"/>
                    <a:pt x="2964136" y="3266440"/>
                  </a:cubicBezTo>
                  <a:cubicBezTo>
                    <a:pt x="3139233" y="3054350"/>
                    <a:pt x="3372397" y="2780030"/>
                    <a:pt x="3564468" y="2512060"/>
                  </a:cubicBezTo>
                  <a:cubicBezTo>
                    <a:pt x="3760111" y="2240280"/>
                    <a:pt x="4000423" y="1860550"/>
                    <a:pt x="4127278" y="1645920"/>
                  </a:cubicBezTo>
                  <a:cubicBezTo>
                    <a:pt x="4196960" y="1526540"/>
                    <a:pt x="4246987" y="1428750"/>
                    <a:pt x="4280934" y="1356360"/>
                  </a:cubicBezTo>
                  <a:cubicBezTo>
                    <a:pt x="4301482" y="1314450"/>
                    <a:pt x="4313989" y="1287780"/>
                    <a:pt x="4324709" y="1253490"/>
                  </a:cubicBezTo>
                  <a:cubicBezTo>
                    <a:pt x="4333642" y="1223010"/>
                    <a:pt x="4337216" y="1202690"/>
                    <a:pt x="4342576" y="1160780"/>
                  </a:cubicBezTo>
                  <a:cubicBezTo>
                    <a:pt x="4354189" y="1075690"/>
                    <a:pt x="4364016" y="878840"/>
                    <a:pt x="4368483" y="764540"/>
                  </a:cubicBezTo>
                  <a:cubicBezTo>
                    <a:pt x="4371163" y="678180"/>
                    <a:pt x="4380990" y="607060"/>
                    <a:pt x="4369376" y="535940"/>
                  </a:cubicBezTo>
                  <a:cubicBezTo>
                    <a:pt x="4357763" y="467360"/>
                    <a:pt x="4327389" y="388620"/>
                    <a:pt x="4301482" y="345440"/>
                  </a:cubicBezTo>
                  <a:cubicBezTo>
                    <a:pt x="4283615" y="316230"/>
                    <a:pt x="4268427" y="304800"/>
                    <a:pt x="4243414" y="285750"/>
                  </a:cubicBezTo>
                  <a:cubicBezTo>
                    <a:pt x="4202320" y="256540"/>
                    <a:pt x="4118345" y="220980"/>
                    <a:pt x="4070997" y="203200"/>
                  </a:cubicBezTo>
                  <a:cubicBezTo>
                    <a:pt x="4039730" y="190500"/>
                    <a:pt x="4025436" y="184150"/>
                    <a:pt x="3990596" y="177800"/>
                  </a:cubicBezTo>
                  <a:cubicBezTo>
                    <a:pt x="3930741" y="167640"/>
                    <a:pt x="3828006" y="160020"/>
                    <a:pt x="3743138" y="170180"/>
                  </a:cubicBezTo>
                  <a:cubicBezTo>
                    <a:pt x="3652016" y="181610"/>
                    <a:pt x="3544814" y="217170"/>
                    <a:pt x="3461733" y="250190"/>
                  </a:cubicBezTo>
                  <a:cubicBezTo>
                    <a:pt x="3392051" y="276860"/>
                    <a:pt x="3344704" y="303530"/>
                    <a:pt x="3275022" y="342900"/>
                  </a:cubicBezTo>
                  <a:cubicBezTo>
                    <a:pt x="3180327" y="394970"/>
                    <a:pt x="3077592" y="459740"/>
                    <a:pt x="2948056" y="544830"/>
                  </a:cubicBezTo>
                  <a:cubicBezTo>
                    <a:pt x="2755092" y="671830"/>
                    <a:pt x="2420086" y="902970"/>
                    <a:pt x="2232483" y="1042670"/>
                  </a:cubicBezTo>
                  <a:cubicBezTo>
                    <a:pt x="2108307" y="1135380"/>
                    <a:pt x="2025225" y="1202690"/>
                    <a:pt x="1926957" y="1285240"/>
                  </a:cubicBezTo>
                  <a:cubicBezTo>
                    <a:pt x="1833155" y="1365250"/>
                    <a:pt x="1750967" y="1435100"/>
                    <a:pt x="1656272" y="1527810"/>
                  </a:cubicBezTo>
                  <a:cubicBezTo>
                    <a:pt x="1543709" y="1635760"/>
                    <a:pt x="1389160" y="1846580"/>
                    <a:pt x="1298931" y="1902460"/>
                  </a:cubicBezTo>
                  <a:cubicBezTo>
                    <a:pt x="1252477" y="1931670"/>
                    <a:pt x="1200663" y="1950720"/>
                    <a:pt x="1181903" y="1934210"/>
                  </a:cubicBezTo>
                  <a:cubicBezTo>
                    <a:pt x="1169396" y="1922780"/>
                    <a:pt x="1166716" y="1887220"/>
                    <a:pt x="1168502" y="1869440"/>
                  </a:cubicBezTo>
                  <a:cubicBezTo>
                    <a:pt x="1170289" y="1852930"/>
                    <a:pt x="1176542" y="1838960"/>
                    <a:pt x="1185476" y="1828800"/>
                  </a:cubicBezTo>
                  <a:cubicBezTo>
                    <a:pt x="1195303" y="1818640"/>
                    <a:pt x="1218530" y="1811020"/>
                    <a:pt x="1231037" y="1814830"/>
                  </a:cubicBezTo>
                  <a:cubicBezTo>
                    <a:pt x="1241757" y="1817370"/>
                    <a:pt x="1252477" y="1827530"/>
                    <a:pt x="1257837" y="1840230"/>
                  </a:cubicBezTo>
                  <a:cubicBezTo>
                    <a:pt x="1264984" y="1855470"/>
                    <a:pt x="1269451" y="1888490"/>
                    <a:pt x="1265877" y="1906270"/>
                  </a:cubicBezTo>
                  <a:cubicBezTo>
                    <a:pt x="1263198" y="1921510"/>
                    <a:pt x="1256051" y="1935480"/>
                    <a:pt x="1247117" y="1943100"/>
                  </a:cubicBezTo>
                  <a:cubicBezTo>
                    <a:pt x="1235504" y="1951990"/>
                    <a:pt x="1212276" y="1955800"/>
                    <a:pt x="1199770" y="1950720"/>
                  </a:cubicBezTo>
                  <a:cubicBezTo>
                    <a:pt x="1189049" y="1946910"/>
                    <a:pt x="1180116" y="1934210"/>
                    <a:pt x="1174756" y="1921510"/>
                  </a:cubicBezTo>
                  <a:cubicBezTo>
                    <a:pt x="1169396" y="1908810"/>
                    <a:pt x="1166716" y="1891030"/>
                    <a:pt x="1167609" y="1877060"/>
                  </a:cubicBezTo>
                  <a:cubicBezTo>
                    <a:pt x="1168502" y="1861820"/>
                    <a:pt x="1172969" y="1845310"/>
                    <a:pt x="1181009" y="1835150"/>
                  </a:cubicBezTo>
                  <a:cubicBezTo>
                    <a:pt x="1190836" y="1822450"/>
                    <a:pt x="1213170" y="1811020"/>
                    <a:pt x="1225677" y="1812290"/>
                  </a:cubicBezTo>
                  <a:cubicBezTo>
                    <a:pt x="1236397" y="1813560"/>
                    <a:pt x="1255157" y="1832610"/>
                    <a:pt x="1254264" y="1833880"/>
                  </a:cubicBezTo>
                  <a:cubicBezTo>
                    <a:pt x="1254264" y="1835150"/>
                    <a:pt x="1219423" y="1824990"/>
                    <a:pt x="1218530" y="1814830"/>
                  </a:cubicBezTo>
                  <a:cubicBezTo>
                    <a:pt x="1217637" y="1800860"/>
                    <a:pt x="1247117" y="1783080"/>
                    <a:pt x="1273918" y="1756410"/>
                  </a:cubicBezTo>
                  <a:cubicBezTo>
                    <a:pt x="1338239" y="1690370"/>
                    <a:pt x="1504402" y="1527810"/>
                    <a:pt x="1612497" y="1427480"/>
                  </a:cubicBezTo>
                  <a:cubicBezTo>
                    <a:pt x="1707193" y="1339850"/>
                    <a:pt x="1800101" y="1259840"/>
                    <a:pt x="1885863" y="1186180"/>
                  </a:cubicBezTo>
                  <a:cubicBezTo>
                    <a:pt x="1960011" y="1121410"/>
                    <a:pt x="2002892" y="1083310"/>
                    <a:pt x="2096693" y="1009650"/>
                  </a:cubicBezTo>
                  <a:cubicBezTo>
                    <a:pt x="2278043" y="868680"/>
                    <a:pt x="2694345" y="561340"/>
                    <a:pt x="2906069" y="415290"/>
                  </a:cubicBezTo>
                  <a:cubicBezTo>
                    <a:pt x="3040071" y="323850"/>
                    <a:pt x="3141913" y="260350"/>
                    <a:pt x="3239288" y="204470"/>
                  </a:cubicBezTo>
                  <a:cubicBezTo>
                    <a:pt x="3312543" y="161290"/>
                    <a:pt x="3362570" y="132080"/>
                    <a:pt x="3436719" y="101600"/>
                  </a:cubicBezTo>
                  <a:cubicBezTo>
                    <a:pt x="3526947" y="66040"/>
                    <a:pt x="3643976" y="24130"/>
                    <a:pt x="3743138" y="11430"/>
                  </a:cubicBezTo>
                  <a:cubicBezTo>
                    <a:pt x="3835153" y="0"/>
                    <a:pt x="3930741" y="5080"/>
                    <a:pt x="4012929" y="22860"/>
                  </a:cubicBezTo>
                  <a:cubicBezTo>
                    <a:pt x="4082611" y="36830"/>
                    <a:pt x="4149612" y="69850"/>
                    <a:pt x="4205893" y="96520"/>
                  </a:cubicBezTo>
                  <a:cubicBezTo>
                    <a:pt x="4252347" y="119380"/>
                    <a:pt x="4300588" y="144780"/>
                    <a:pt x="4329175" y="170180"/>
                  </a:cubicBezTo>
                  <a:cubicBezTo>
                    <a:pt x="4347936" y="186690"/>
                    <a:pt x="4356869" y="201930"/>
                    <a:pt x="4369376" y="220980"/>
                  </a:cubicBezTo>
                  <a:cubicBezTo>
                    <a:pt x="4383670" y="243840"/>
                    <a:pt x="4397070" y="264160"/>
                    <a:pt x="4410470" y="295910"/>
                  </a:cubicBezTo>
                  <a:cubicBezTo>
                    <a:pt x="4429230" y="340360"/>
                    <a:pt x="4456031" y="416560"/>
                    <a:pt x="4465858" y="469900"/>
                  </a:cubicBezTo>
                  <a:cubicBezTo>
                    <a:pt x="4473898" y="510540"/>
                    <a:pt x="4473898" y="532130"/>
                    <a:pt x="4474792" y="584200"/>
                  </a:cubicBezTo>
                  <a:cubicBezTo>
                    <a:pt x="4476578" y="698500"/>
                    <a:pt x="4454244" y="1021080"/>
                    <a:pt x="4444417" y="1130300"/>
                  </a:cubicBezTo>
                  <a:cubicBezTo>
                    <a:pt x="4440844" y="1177290"/>
                    <a:pt x="4439057" y="1198880"/>
                    <a:pt x="4431911" y="1230630"/>
                  </a:cubicBezTo>
                  <a:cubicBezTo>
                    <a:pt x="4425657" y="1262380"/>
                    <a:pt x="4421191" y="1280160"/>
                    <a:pt x="4404217" y="1320800"/>
                  </a:cubicBezTo>
                  <a:cubicBezTo>
                    <a:pt x="4360442" y="1426210"/>
                    <a:pt x="4231800" y="1657350"/>
                    <a:pt x="4121025" y="1845310"/>
                  </a:cubicBezTo>
                  <a:cubicBezTo>
                    <a:pt x="3982555" y="2080260"/>
                    <a:pt x="3828006" y="2338070"/>
                    <a:pt x="3628789" y="2609850"/>
                  </a:cubicBezTo>
                  <a:cubicBezTo>
                    <a:pt x="3367037" y="2967990"/>
                    <a:pt x="2892668" y="3484880"/>
                    <a:pt x="2661291" y="3769360"/>
                  </a:cubicBezTo>
                  <a:cubicBezTo>
                    <a:pt x="2529968" y="3931920"/>
                    <a:pt x="2456713" y="4036060"/>
                    <a:pt x="2356658" y="4156710"/>
                  </a:cubicBezTo>
                  <a:cubicBezTo>
                    <a:pt x="2263750" y="4268470"/>
                    <a:pt x="2174415" y="4372610"/>
                    <a:pt x="2082400" y="4469130"/>
                  </a:cubicBezTo>
                  <a:cubicBezTo>
                    <a:pt x="1993065" y="4561840"/>
                    <a:pt x="1916236" y="4639310"/>
                    <a:pt x="1811714" y="4726940"/>
                  </a:cubicBezTo>
                  <a:cubicBezTo>
                    <a:pt x="1678605" y="4837430"/>
                    <a:pt x="1474028" y="4982210"/>
                    <a:pt x="1340919" y="5067300"/>
                  </a:cubicBezTo>
                  <a:cubicBezTo>
                    <a:pt x="1247117" y="5126990"/>
                    <a:pt x="1178329" y="5165090"/>
                    <a:pt x="1095248" y="5203190"/>
                  </a:cubicBezTo>
                  <a:cubicBezTo>
                    <a:pt x="1014846" y="5241290"/>
                    <a:pt x="935338" y="5274310"/>
                    <a:pt x="852256" y="5293360"/>
                  </a:cubicBezTo>
                  <a:cubicBezTo>
                    <a:pt x="766495" y="5312410"/>
                    <a:pt x="670906" y="5316220"/>
                    <a:pt x="587825" y="5318760"/>
                  </a:cubicBezTo>
                  <a:cubicBezTo>
                    <a:pt x="514570" y="5320030"/>
                    <a:pt x="426128" y="5316220"/>
                    <a:pt x="378781" y="5308600"/>
                  </a:cubicBezTo>
                  <a:cubicBezTo>
                    <a:pt x="353767" y="5303520"/>
                    <a:pt x="345727" y="5300980"/>
                    <a:pt x="322500" y="5289550"/>
                  </a:cubicBezTo>
                  <a:cubicBezTo>
                    <a:pt x="278725" y="5270500"/>
                    <a:pt x="185817" y="5222240"/>
                    <a:pt x="141150" y="5186680"/>
                  </a:cubicBezTo>
                  <a:cubicBezTo>
                    <a:pt x="111669" y="5162550"/>
                    <a:pt x="91122" y="5140960"/>
                    <a:pt x="72362" y="5111750"/>
                  </a:cubicBezTo>
                  <a:cubicBezTo>
                    <a:pt x="54495" y="5083810"/>
                    <a:pt x="39308" y="5049520"/>
                    <a:pt x="28587" y="5013960"/>
                  </a:cubicBezTo>
                  <a:cubicBezTo>
                    <a:pt x="16974" y="4975860"/>
                    <a:pt x="11614" y="4944110"/>
                    <a:pt x="7147" y="4890770"/>
                  </a:cubicBezTo>
                  <a:cubicBezTo>
                    <a:pt x="0" y="4794250"/>
                    <a:pt x="6254" y="4591050"/>
                    <a:pt x="14294" y="4472940"/>
                  </a:cubicBezTo>
                  <a:cubicBezTo>
                    <a:pt x="19654" y="4382770"/>
                    <a:pt x="26801" y="4334510"/>
                    <a:pt x="41988" y="4239260"/>
                  </a:cubicBezTo>
                  <a:cubicBezTo>
                    <a:pt x="66108" y="4085590"/>
                    <a:pt x="117922" y="3827780"/>
                    <a:pt x="160803" y="3639820"/>
                  </a:cubicBezTo>
                  <a:cubicBezTo>
                    <a:pt x="200111" y="3468370"/>
                    <a:pt x="252818" y="3265170"/>
                    <a:pt x="284979" y="3155950"/>
                  </a:cubicBezTo>
                  <a:cubicBezTo>
                    <a:pt x="301953" y="3097530"/>
                    <a:pt x="309099" y="3072130"/>
                    <a:pt x="328753" y="3023870"/>
                  </a:cubicBezTo>
                  <a:cubicBezTo>
                    <a:pt x="355554" y="2959100"/>
                    <a:pt x="393968" y="2893060"/>
                    <a:pt x="440422" y="2809240"/>
                  </a:cubicBezTo>
                  <a:cubicBezTo>
                    <a:pt x="510103" y="2684780"/>
                    <a:pt x="619092" y="2500630"/>
                    <a:pt x="710214" y="2355850"/>
                  </a:cubicBezTo>
                  <a:cubicBezTo>
                    <a:pt x="797762" y="2216150"/>
                    <a:pt x="909431" y="2045970"/>
                    <a:pt x="975539" y="1957070"/>
                  </a:cubicBezTo>
                  <a:cubicBezTo>
                    <a:pt x="1012166" y="1907540"/>
                    <a:pt x="1028246" y="1883410"/>
                    <a:pt x="1064874" y="1847850"/>
                  </a:cubicBezTo>
                  <a:cubicBezTo>
                    <a:pt x="1111328" y="1803400"/>
                    <a:pt x="1201556" y="1727200"/>
                    <a:pt x="1236397" y="1718310"/>
                  </a:cubicBezTo>
                  <a:cubicBezTo>
                    <a:pt x="1250691" y="1715770"/>
                    <a:pt x="1258731" y="1718310"/>
                    <a:pt x="1267664" y="1725930"/>
                  </a:cubicBezTo>
                  <a:cubicBezTo>
                    <a:pt x="1275704" y="1732280"/>
                    <a:pt x="1284638" y="1747520"/>
                    <a:pt x="1287318" y="1760220"/>
                  </a:cubicBezTo>
                  <a:cubicBezTo>
                    <a:pt x="1290891" y="1774190"/>
                    <a:pt x="1289998" y="1791970"/>
                    <a:pt x="1286424" y="1805940"/>
                  </a:cubicBezTo>
                  <a:cubicBezTo>
                    <a:pt x="1282851" y="1818640"/>
                    <a:pt x="1264091" y="1837690"/>
                    <a:pt x="1264091" y="1837690"/>
                  </a:cubicBezTo>
                </a:path>
              </a:pathLst>
            </a:custGeom>
            <a:solidFill>
              <a:srgbClr val="E7191F"/>
            </a:solidFill>
            <a:ln cap="sq">
              <a:noFill/>
              <a:prstDash val="solid"/>
              <a:miter/>
            </a:ln>
          </p:spPr>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446878" y="2311511"/>
            <a:ext cx="6123963" cy="2604188"/>
            <a:chOff x="0" y="0"/>
            <a:chExt cx="1444301" cy="614183"/>
          </a:xfrm>
        </p:grpSpPr>
        <p:sp>
          <p:nvSpPr>
            <p:cNvPr name="Freeform 9" id="9"/>
            <p:cNvSpPr/>
            <p:nvPr/>
          </p:nvSpPr>
          <p:spPr>
            <a:xfrm flipH="false" flipV="false" rot="0">
              <a:off x="0" y="0"/>
              <a:ext cx="1444301" cy="614183"/>
            </a:xfrm>
            <a:custGeom>
              <a:avLst/>
              <a:gdLst/>
              <a:ahLst/>
              <a:cxnLst/>
              <a:rect r="r" b="b" t="t" l="l"/>
              <a:pathLst>
                <a:path h="614183" w="1444301">
                  <a:moveTo>
                    <a:pt x="64474" y="0"/>
                  </a:moveTo>
                  <a:lnTo>
                    <a:pt x="1379827" y="0"/>
                  </a:lnTo>
                  <a:cubicBezTo>
                    <a:pt x="1415435" y="0"/>
                    <a:pt x="1444301" y="28866"/>
                    <a:pt x="1444301" y="64474"/>
                  </a:cubicBezTo>
                  <a:lnTo>
                    <a:pt x="1444301" y="549708"/>
                  </a:lnTo>
                  <a:cubicBezTo>
                    <a:pt x="1444301" y="585317"/>
                    <a:pt x="1415435" y="614183"/>
                    <a:pt x="1379827" y="614183"/>
                  </a:cubicBezTo>
                  <a:lnTo>
                    <a:pt x="64474" y="614183"/>
                  </a:lnTo>
                  <a:cubicBezTo>
                    <a:pt x="28866" y="614183"/>
                    <a:pt x="0" y="585317"/>
                    <a:pt x="0" y="549708"/>
                  </a:cubicBezTo>
                  <a:lnTo>
                    <a:pt x="0" y="64474"/>
                  </a:lnTo>
                  <a:cubicBezTo>
                    <a:pt x="0" y="28866"/>
                    <a:pt x="28866" y="0"/>
                    <a:pt x="64474" y="0"/>
                  </a:cubicBezTo>
                  <a:close/>
                </a:path>
              </a:pathLst>
            </a:custGeom>
            <a:solidFill>
              <a:srgbClr val="D9D9D9"/>
            </a:solidFill>
          </p:spPr>
        </p:sp>
        <p:sp>
          <p:nvSpPr>
            <p:cNvPr name="TextBox 10" id="10"/>
            <p:cNvSpPr txBox="true"/>
            <p:nvPr/>
          </p:nvSpPr>
          <p:spPr>
            <a:xfrm>
              <a:off x="0" y="-28575"/>
              <a:ext cx="1444301" cy="642758"/>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629261" y="2539490"/>
            <a:ext cx="5759196" cy="2148229"/>
            <a:chOff x="0" y="0"/>
            <a:chExt cx="1358273" cy="506647"/>
          </a:xfrm>
        </p:grpSpPr>
        <p:sp>
          <p:nvSpPr>
            <p:cNvPr name="Freeform 12" id="12"/>
            <p:cNvSpPr/>
            <p:nvPr/>
          </p:nvSpPr>
          <p:spPr>
            <a:xfrm flipH="false" flipV="false" rot="0">
              <a:off x="0" y="0"/>
              <a:ext cx="1358273" cy="506647"/>
            </a:xfrm>
            <a:custGeom>
              <a:avLst/>
              <a:gdLst/>
              <a:ahLst/>
              <a:cxnLst/>
              <a:rect r="r" b="b" t="t" l="l"/>
              <a:pathLst>
                <a:path h="506647" w="1358273">
                  <a:moveTo>
                    <a:pt x="68558" y="0"/>
                  </a:moveTo>
                  <a:lnTo>
                    <a:pt x="1289715" y="0"/>
                  </a:lnTo>
                  <a:cubicBezTo>
                    <a:pt x="1307898" y="0"/>
                    <a:pt x="1325336" y="7223"/>
                    <a:pt x="1338193" y="20080"/>
                  </a:cubicBezTo>
                  <a:cubicBezTo>
                    <a:pt x="1351050" y="32937"/>
                    <a:pt x="1358273" y="50375"/>
                    <a:pt x="1358273" y="68558"/>
                  </a:cubicBezTo>
                  <a:lnTo>
                    <a:pt x="1358273" y="438090"/>
                  </a:lnTo>
                  <a:cubicBezTo>
                    <a:pt x="1358273" y="475953"/>
                    <a:pt x="1327579" y="506647"/>
                    <a:pt x="1289715" y="506647"/>
                  </a:cubicBezTo>
                  <a:lnTo>
                    <a:pt x="68558" y="506647"/>
                  </a:lnTo>
                  <a:cubicBezTo>
                    <a:pt x="50375" y="506647"/>
                    <a:pt x="32937" y="499424"/>
                    <a:pt x="20080" y="486567"/>
                  </a:cubicBezTo>
                  <a:cubicBezTo>
                    <a:pt x="7223" y="473710"/>
                    <a:pt x="0" y="456272"/>
                    <a:pt x="0" y="438090"/>
                  </a:cubicBezTo>
                  <a:lnTo>
                    <a:pt x="0" y="68558"/>
                  </a:lnTo>
                  <a:cubicBezTo>
                    <a:pt x="0" y="50375"/>
                    <a:pt x="7223" y="32937"/>
                    <a:pt x="20080" y="20080"/>
                  </a:cubicBezTo>
                  <a:cubicBezTo>
                    <a:pt x="32937" y="7223"/>
                    <a:pt x="50375" y="0"/>
                    <a:pt x="68558" y="0"/>
                  </a:cubicBezTo>
                  <a:close/>
                </a:path>
              </a:pathLst>
            </a:custGeom>
            <a:solidFill>
              <a:srgbClr val="FFFFFF"/>
            </a:solidFill>
          </p:spPr>
        </p:sp>
        <p:sp>
          <p:nvSpPr>
            <p:cNvPr name="TextBox 13" id="13"/>
            <p:cNvSpPr txBox="true"/>
            <p:nvPr/>
          </p:nvSpPr>
          <p:spPr>
            <a:xfrm>
              <a:off x="0" y="-28575"/>
              <a:ext cx="1358273" cy="535222"/>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1875884" y="5622705"/>
            <a:ext cx="2943893" cy="2943893"/>
          </a:xfrm>
          <a:custGeom>
            <a:avLst/>
            <a:gdLst/>
            <a:ahLst/>
            <a:cxnLst/>
            <a:rect r="r" b="b" t="t" l="l"/>
            <a:pathLst>
              <a:path h="2943893" w="2943893">
                <a:moveTo>
                  <a:pt x="0" y="0"/>
                </a:moveTo>
                <a:lnTo>
                  <a:pt x="2943893" y="0"/>
                </a:lnTo>
                <a:lnTo>
                  <a:pt x="2943893" y="2943894"/>
                </a:lnTo>
                <a:lnTo>
                  <a:pt x="0" y="2943894"/>
                </a:lnTo>
                <a:lnTo>
                  <a:pt x="0" y="0"/>
                </a:lnTo>
                <a:close/>
              </a:path>
            </a:pathLst>
          </a:custGeom>
          <a:blipFill>
            <a:blip r:embed="rId3"/>
            <a:stretch>
              <a:fillRect l="0" t="0" r="0" b="0"/>
            </a:stretch>
          </a:blipFill>
        </p:spPr>
      </p:sp>
      <p:sp>
        <p:nvSpPr>
          <p:cNvPr name="Freeform 15" id="15"/>
          <p:cNvSpPr/>
          <p:nvPr/>
        </p:nvSpPr>
        <p:spPr>
          <a:xfrm flipH="false" flipV="false" rot="0">
            <a:off x="5736167" y="5622705"/>
            <a:ext cx="2943893" cy="2943893"/>
          </a:xfrm>
          <a:custGeom>
            <a:avLst/>
            <a:gdLst/>
            <a:ahLst/>
            <a:cxnLst/>
            <a:rect r="r" b="b" t="t" l="l"/>
            <a:pathLst>
              <a:path h="2943893" w="2943893">
                <a:moveTo>
                  <a:pt x="0" y="0"/>
                </a:moveTo>
                <a:lnTo>
                  <a:pt x="2943893" y="0"/>
                </a:lnTo>
                <a:lnTo>
                  <a:pt x="2943893" y="2943894"/>
                </a:lnTo>
                <a:lnTo>
                  <a:pt x="0" y="2943894"/>
                </a:lnTo>
                <a:lnTo>
                  <a:pt x="0" y="0"/>
                </a:lnTo>
                <a:close/>
              </a:path>
            </a:pathLst>
          </a:custGeom>
          <a:blipFill>
            <a:blip r:embed="rId4"/>
            <a:stretch>
              <a:fillRect l="0" t="0" r="0" b="0"/>
            </a:stretch>
          </a:blipFill>
        </p:spPr>
      </p:sp>
      <p:sp>
        <p:nvSpPr>
          <p:cNvPr name="Freeform 16" id="16"/>
          <p:cNvSpPr/>
          <p:nvPr/>
        </p:nvSpPr>
        <p:spPr>
          <a:xfrm flipH="false" flipV="false" rot="0">
            <a:off x="9594460" y="5607236"/>
            <a:ext cx="2943893" cy="2943893"/>
          </a:xfrm>
          <a:custGeom>
            <a:avLst/>
            <a:gdLst/>
            <a:ahLst/>
            <a:cxnLst/>
            <a:rect r="r" b="b" t="t" l="l"/>
            <a:pathLst>
              <a:path h="2943893" w="2943893">
                <a:moveTo>
                  <a:pt x="0" y="0"/>
                </a:moveTo>
                <a:lnTo>
                  <a:pt x="2943893" y="0"/>
                </a:lnTo>
                <a:lnTo>
                  <a:pt x="2943893" y="2943893"/>
                </a:lnTo>
                <a:lnTo>
                  <a:pt x="0" y="2943893"/>
                </a:lnTo>
                <a:lnTo>
                  <a:pt x="0" y="0"/>
                </a:lnTo>
                <a:close/>
              </a:path>
            </a:pathLst>
          </a:custGeom>
          <a:blipFill>
            <a:blip r:embed="rId5"/>
            <a:stretch>
              <a:fillRect l="0" t="0" r="0" b="0"/>
            </a:stretch>
          </a:blipFill>
        </p:spPr>
      </p:sp>
      <p:sp>
        <p:nvSpPr>
          <p:cNvPr name="Freeform 17" id="17"/>
          <p:cNvSpPr/>
          <p:nvPr/>
        </p:nvSpPr>
        <p:spPr>
          <a:xfrm flipH="false" flipV="false" rot="0">
            <a:off x="13452753" y="5622705"/>
            <a:ext cx="2959363" cy="2959363"/>
          </a:xfrm>
          <a:custGeom>
            <a:avLst/>
            <a:gdLst/>
            <a:ahLst/>
            <a:cxnLst/>
            <a:rect r="r" b="b" t="t" l="l"/>
            <a:pathLst>
              <a:path h="2959363" w="2959363">
                <a:moveTo>
                  <a:pt x="0" y="0"/>
                </a:moveTo>
                <a:lnTo>
                  <a:pt x="2959363" y="0"/>
                </a:lnTo>
                <a:lnTo>
                  <a:pt x="2959363" y="2959363"/>
                </a:lnTo>
                <a:lnTo>
                  <a:pt x="0" y="2959363"/>
                </a:lnTo>
                <a:lnTo>
                  <a:pt x="0" y="0"/>
                </a:lnTo>
                <a:close/>
              </a:path>
            </a:pathLst>
          </a:custGeom>
          <a:blipFill>
            <a:blip r:embed="rId6"/>
            <a:stretch>
              <a:fillRect l="0" t="0" r="0" b="0"/>
            </a:stretch>
          </a:blipFill>
        </p:spPr>
      </p:sp>
      <p:grpSp>
        <p:nvGrpSpPr>
          <p:cNvPr name="Group 18" id="18"/>
          <p:cNvGrpSpPr/>
          <p:nvPr/>
        </p:nvGrpSpPr>
        <p:grpSpPr>
          <a:xfrm rot="0">
            <a:off x="7032690" y="2409840"/>
            <a:ext cx="4258728" cy="2505859"/>
            <a:chOff x="0" y="0"/>
            <a:chExt cx="1583725" cy="931873"/>
          </a:xfrm>
        </p:grpSpPr>
        <p:sp>
          <p:nvSpPr>
            <p:cNvPr name="Freeform 19" id="19"/>
            <p:cNvSpPr/>
            <p:nvPr/>
          </p:nvSpPr>
          <p:spPr>
            <a:xfrm flipH="false" flipV="false" rot="0">
              <a:off x="0" y="0"/>
              <a:ext cx="1583725" cy="931872"/>
            </a:xfrm>
            <a:custGeom>
              <a:avLst/>
              <a:gdLst/>
              <a:ahLst/>
              <a:cxnLst/>
              <a:rect r="r" b="b" t="t" l="l"/>
              <a:pathLst>
                <a:path h="931872" w="1583725">
                  <a:moveTo>
                    <a:pt x="92713" y="0"/>
                  </a:moveTo>
                  <a:lnTo>
                    <a:pt x="1491012" y="0"/>
                  </a:lnTo>
                  <a:cubicBezTo>
                    <a:pt x="1542216" y="0"/>
                    <a:pt x="1583725" y="41509"/>
                    <a:pt x="1583725" y="92713"/>
                  </a:cubicBezTo>
                  <a:lnTo>
                    <a:pt x="1583725" y="839160"/>
                  </a:lnTo>
                  <a:cubicBezTo>
                    <a:pt x="1583725" y="890364"/>
                    <a:pt x="1542216" y="931872"/>
                    <a:pt x="1491012" y="931872"/>
                  </a:cubicBezTo>
                  <a:lnTo>
                    <a:pt x="92713" y="931872"/>
                  </a:lnTo>
                  <a:cubicBezTo>
                    <a:pt x="41509" y="931872"/>
                    <a:pt x="0" y="890364"/>
                    <a:pt x="0" y="839160"/>
                  </a:cubicBezTo>
                  <a:lnTo>
                    <a:pt x="0" y="92713"/>
                  </a:lnTo>
                  <a:cubicBezTo>
                    <a:pt x="0" y="41509"/>
                    <a:pt x="41509" y="0"/>
                    <a:pt x="92713" y="0"/>
                  </a:cubicBezTo>
                  <a:close/>
                </a:path>
              </a:pathLst>
            </a:custGeom>
            <a:solidFill>
              <a:srgbClr val="D9D9D9"/>
            </a:solidFill>
          </p:spPr>
        </p:sp>
        <p:sp>
          <p:nvSpPr>
            <p:cNvPr name="TextBox 20" id="20"/>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21" id="21"/>
          <p:cNvGrpSpPr/>
          <p:nvPr/>
        </p:nvGrpSpPr>
        <p:grpSpPr>
          <a:xfrm rot="0">
            <a:off x="7138905" y="2617485"/>
            <a:ext cx="4020420" cy="2103982"/>
            <a:chOff x="0" y="0"/>
            <a:chExt cx="1495104" cy="782424"/>
          </a:xfrm>
        </p:grpSpPr>
        <p:sp>
          <p:nvSpPr>
            <p:cNvPr name="Freeform 22" id="22"/>
            <p:cNvSpPr/>
            <p:nvPr/>
          </p:nvSpPr>
          <p:spPr>
            <a:xfrm flipH="false" flipV="false" rot="0">
              <a:off x="0" y="0"/>
              <a:ext cx="1495104" cy="782424"/>
            </a:xfrm>
            <a:custGeom>
              <a:avLst/>
              <a:gdLst/>
              <a:ahLst/>
              <a:cxnLst/>
              <a:rect r="r" b="b" t="t" l="l"/>
              <a:pathLst>
                <a:path h="782424" w="1495104">
                  <a:moveTo>
                    <a:pt x="98208" y="0"/>
                  </a:moveTo>
                  <a:lnTo>
                    <a:pt x="1396896" y="0"/>
                  </a:lnTo>
                  <a:cubicBezTo>
                    <a:pt x="1451135" y="0"/>
                    <a:pt x="1495104" y="43969"/>
                    <a:pt x="1495104" y="98208"/>
                  </a:cubicBezTo>
                  <a:lnTo>
                    <a:pt x="1495104" y="684216"/>
                  </a:lnTo>
                  <a:cubicBezTo>
                    <a:pt x="1495104" y="738454"/>
                    <a:pt x="1451135" y="782424"/>
                    <a:pt x="1396896" y="782424"/>
                  </a:cubicBezTo>
                  <a:lnTo>
                    <a:pt x="98208" y="782424"/>
                  </a:lnTo>
                  <a:cubicBezTo>
                    <a:pt x="43969" y="782424"/>
                    <a:pt x="0" y="738454"/>
                    <a:pt x="0" y="684216"/>
                  </a:cubicBezTo>
                  <a:lnTo>
                    <a:pt x="0" y="98208"/>
                  </a:lnTo>
                  <a:cubicBezTo>
                    <a:pt x="0" y="43969"/>
                    <a:pt x="43969" y="0"/>
                    <a:pt x="98208" y="0"/>
                  </a:cubicBezTo>
                  <a:close/>
                </a:path>
              </a:pathLst>
            </a:custGeom>
            <a:solidFill>
              <a:srgbClr val="FFFFFF"/>
            </a:solidFill>
          </p:spPr>
        </p:sp>
        <p:sp>
          <p:nvSpPr>
            <p:cNvPr name="TextBox 23" id="23"/>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sp>
        <p:nvSpPr>
          <p:cNvPr name="Freeform 24" id="24"/>
          <p:cNvSpPr/>
          <p:nvPr/>
        </p:nvSpPr>
        <p:spPr>
          <a:xfrm flipH="false" flipV="false" rot="0">
            <a:off x="11939119" y="2163135"/>
            <a:ext cx="5902004" cy="2980365"/>
          </a:xfrm>
          <a:custGeom>
            <a:avLst/>
            <a:gdLst/>
            <a:ahLst/>
            <a:cxnLst/>
            <a:rect r="r" b="b" t="t" l="l"/>
            <a:pathLst>
              <a:path h="2980365" w="5902004">
                <a:moveTo>
                  <a:pt x="0" y="0"/>
                </a:moveTo>
                <a:lnTo>
                  <a:pt x="5902003" y="0"/>
                </a:lnTo>
                <a:lnTo>
                  <a:pt x="5902003" y="2980365"/>
                </a:lnTo>
                <a:lnTo>
                  <a:pt x="0" y="2980365"/>
                </a:lnTo>
                <a:lnTo>
                  <a:pt x="0" y="0"/>
                </a:lnTo>
                <a:close/>
              </a:path>
            </a:pathLst>
          </a:custGeom>
          <a:blipFill>
            <a:blip r:embed="rId7"/>
            <a:stretch>
              <a:fillRect l="0" t="0" r="0" b="0"/>
            </a:stretch>
          </a:blipFill>
        </p:spPr>
      </p:sp>
      <p:sp>
        <p:nvSpPr>
          <p:cNvPr name="TextBox 25" id="25"/>
          <p:cNvSpPr txBox="true"/>
          <p:nvPr/>
        </p:nvSpPr>
        <p:spPr>
          <a:xfrm rot="0">
            <a:off x="233636" y="-14002"/>
            <a:ext cx="8394798"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Outside the test set</a:t>
            </a:r>
          </a:p>
        </p:txBody>
      </p:sp>
      <p:sp>
        <p:nvSpPr>
          <p:cNvPr name="TextBox 26" id="26"/>
          <p:cNvSpPr txBox="true"/>
          <p:nvPr/>
        </p:nvSpPr>
        <p:spPr>
          <a:xfrm rot="0">
            <a:off x="1238611" y="2654495"/>
            <a:ext cx="4540496" cy="1744347"/>
          </a:xfrm>
          <a:prstGeom prst="rect">
            <a:avLst/>
          </a:prstGeom>
        </p:spPr>
        <p:txBody>
          <a:bodyPr anchor="t" rtlCol="false" tIns="0" lIns="0" bIns="0" rIns="0">
            <a:spAutoFit/>
          </a:bodyPr>
          <a:lstStyle/>
          <a:p>
            <a:pPr algn="ctr">
              <a:lnSpc>
                <a:spcPts val="7151"/>
              </a:lnSpc>
            </a:pPr>
            <a:r>
              <a:rPr lang="en-US" sz="5108">
                <a:solidFill>
                  <a:srgbClr val="000000"/>
                </a:solidFill>
                <a:latin typeface="Helvetica World"/>
              </a:rPr>
              <a:t>50 birds images</a:t>
            </a:r>
          </a:p>
          <a:p>
            <a:pPr algn="ctr">
              <a:lnSpc>
                <a:spcPts val="7151"/>
              </a:lnSpc>
              <a:spcBef>
                <a:spcPct val="0"/>
              </a:spcBef>
            </a:pPr>
            <a:r>
              <a:rPr lang="en-US" sz="5108">
                <a:solidFill>
                  <a:srgbClr val="000000"/>
                </a:solidFill>
                <a:latin typeface="Helvetica World"/>
              </a:rPr>
              <a:t>from 17 species</a:t>
            </a:r>
          </a:p>
        </p:txBody>
      </p:sp>
      <p:sp>
        <p:nvSpPr>
          <p:cNvPr name="TextBox 27" id="27"/>
          <p:cNvSpPr txBox="true"/>
          <p:nvPr/>
        </p:nvSpPr>
        <p:spPr>
          <a:xfrm rot="0">
            <a:off x="7338764" y="2818109"/>
            <a:ext cx="3952654" cy="1491576"/>
          </a:xfrm>
          <a:prstGeom prst="rect">
            <a:avLst/>
          </a:prstGeom>
        </p:spPr>
        <p:txBody>
          <a:bodyPr anchor="t" rtlCol="false" tIns="0" lIns="0" bIns="0" rIns="0">
            <a:spAutoFit/>
          </a:bodyPr>
          <a:lstStyle/>
          <a:p>
            <a:pPr>
              <a:lnSpc>
                <a:spcPts val="3040"/>
              </a:lnSpc>
            </a:pPr>
            <a:r>
              <a:rPr lang="en-US" sz="2171">
                <a:solidFill>
                  <a:srgbClr val="000000"/>
                </a:solidFill>
                <a:latin typeface="Helvetica World"/>
              </a:rPr>
              <a:t>Image quality:</a:t>
            </a:r>
          </a:p>
          <a:p>
            <a:pPr marL="468870" indent="-234435" lvl="1">
              <a:lnSpc>
                <a:spcPts val="3040"/>
              </a:lnSpc>
              <a:buFont typeface="Arial"/>
              <a:buChar char="•"/>
            </a:pPr>
            <a:r>
              <a:rPr lang="en-US" sz="2171">
                <a:solidFill>
                  <a:srgbClr val="000000"/>
                </a:solidFill>
                <a:latin typeface="Helvetica World"/>
              </a:rPr>
              <a:t>not centered</a:t>
            </a:r>
          </a:p>
          <a:p>
            <a:pPr marL="468870" indent="-234435" lvl="1">
              <a:lnSpc>
                <a:spcPts val="3040"/>
              </a:lnSpc>
              <a:buFont typeface="Arial"/>
              <a:buChar char="•"/>
            </a:pPr>
            <a:r>
              <a:rPr lang="en-US" sz="2171">
                <a:solidFill>
                  <a:srgbClr val="000000"/>
                </a:solidFill>
                <a:latin typeface="Helvetica World"/>
              </a:rPr>
              <a:t>less than 50% of the image</a:t>
            </a:r>
          </a:p>
          <a:p>
            <a:pPr marL="468870" indent="-234435" lvl="1">
              <a:lnSpc>
                <a:spcPts val="3040"/>
              </a:lnSpc>
              <a:buFont typeface="Arial"/>
              <a:buChar char="•"/>
            </a:pPr>
            <a:r>
              <a:rPr lang="en-US" sz="2171">
                <a:solidFill>
                  <a:srgbClr val="000000"/>
                </a:solidFill>
                <a:latin typeface="Helvetica World"/>
              </a:rPr>
              <a:t>hostile background</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6248742" y="2037150"/>
            <a:ext cx="11010558" cy="7263944"/>
          </a:xfrm>
          <a:custGeom>
            <a:avLst/>
            <a:gdLst/>
            <a:ahLst/>
            <a:cxnLst/>
            <a:rect r="r" b="b" t="t" l="l"/>
            <a:pathLst>
              <a:path h="7263944" w="11010558">
                <a:moveTo>
                  <a:pt x="0" y="0"/>
                </a:moveTo>
                <a:lnTo>
                  <a:pt x="11010558" y="0"/>
                </a:lnTo>
                <a:lnTo>
                  <a:pt x="11010558" y="7263944"/>
                </a:lnTo>
                <a:lnTo>
                  <a:pt x="0" y="7263944"/>
                </a:lnTo>
                <a:lnTo>
                  <a:pt x="0" y="0"/>
                </a:lnTo>
                <a:close/>
              </a:path>
            </a:pathLst>
          </a:custGeom>
          <a:blipFill>
            <a:blip r:embed="rId2"/>
            <a:stretch>
              <a:fillRect l="0" t="0" r="0" b="0"/>
            </a:stretch>
          </a:blipFill>
        </p:spPr>
      </p:sp>
      <p:sp>
        <p:nvSpPr>
          <p:cNvPr name="TextBox 9" id="9"/>
          <p:cNvSpPr txBox="true"/>
          <p:nvPr/>
        </p:nvSpPr>
        <p:spPr>
          <a:xfrm rot="0">
            <a:off x="233636" y="-14002"/>
            <a:ext cx="8394798"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Outside the test set</a:t>
            </a:r>
          </a:p>
        </p:txBody>
      </p:sp>
      <p:grpSp>
        <p:nvGrpSpPr>
          <p:cNvPr name="Group 10" id="10"/>
          <p:cNvGrpSpPr/>
          <p:nvPr/>
        </p:nvGrpSpPr>
        <p:grpSpPr>
          <a:xfrm rot="0">
            <a:off x="770719" y="1809619"/>
            <a:ext cx="3871275" cy="2277880"/>
            <a:chOff x="0" y="0"/>
            <a:chExt cx="1583725" cy="931873"/>
          </a:xfrm>
        </p:grpSpPr>
        <p:sp>
          <p:nvSpPr>
            <p:cNvPr name="Freeform 11" id="11"/>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12" id="12"/>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3" id="13"/>
          <p:cNvGrpSpPr/>
          <p:nvPr/>
        </p:nvGrpSpPr>
        <p:grpSpPr>
          <a:xfrm rot="0">
            <a:off x="867271" y="1998373"/>
            <a:ext cx="3654648" cy="1912565"/>
            <a:chOff x="0" y="0"/>
            <a:chExt cx="1495104" cy="782424"/>
          </a:xfrm>
        </p:grpSpPr>
        <p:sp>
          <p:nvSpPr>
            <p:cNvPr name="Freeform 14" id="14"/>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15" id="15"/>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grpSp>
        <p:nvGrpSpPr>
          <p:cNvPr name="Group 16" id="16"/>
          <p:cNvGrpSpPr/>
          <p:nvPr/>
        </p:nvGrpSpPr>
        <p:grpSpPr>
          <a:xfrm rot="0">
            <a:off x="770719" y="4395020"/>
            <a:ext cx="3871275" cy="2277880"/>
            <a:chOff x="0" y="0"/>
            <a:chExt cx="1583725" cy="931873"/>
          </a:xfrm>
        </p:grpSpPr>
        <p:sp>
          <p:nvSpPr>
            <p:cNvPr name="Freeform 17" id="17"/>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18" id="18"/>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9" id="19"/>
          <p:cNvGrpSpPr/>
          <p:nvPr/>
        </p:nvGrpSpPr>
        <p:grpSpPr>
          <a:xfrm rot="0">
            <a:off x="867271" y="4583774"/>
            <a:ext cx="3654648" cy="1912565"/>
            <a:chOff x="0" y="0"/>
            <a:chExt cx="1495104" cy="782424"/>
          </a:xfrm>
        </p:grpSpPr>
        <p:sp>
          <p:nvSpPr>
            <p:cNvPr name="Freeform 20" id="20"/>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21" id="21"/>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grpSp>
        <p:nvGrpSpPr>
          <p:cNvPr name="Group 22" id="22"/>
          <p:cNvGrpSpPr/>
          <p:nvPr/>
        </p:nvGrpSpPr>
        <p:grpSpPr>
          <a:xfrm rot="0">
            <a:off x="770719" y="6980420"/>
            <a:ext cx="3871275" cy="2277880"/>
            <a:chOff x="0" y="0"/>
            <a:chExt cx="1583725" cy="931873"/>
          </a:xfrm>
        </p:grpSpPr>
        <p:sp>
          <p:nvSpPr>
            <p:cNvPr name="Freeform 23" id="23"/>
            <p:cNvSpPr/>
            <p:nvPr/>
          </p:nvSpPr>
          <p:spPr>
            <a:xfrm flipH="false" flipV="false" rot="0">
              <a:off x="0" y="0"/>
              <a:ext cx="1583725" cy="931872"/>
            </a:xfrm>
            <a:custGeom>
              <a:avLst/>
              <a:gdLst/>
              <a:ahLst/>
              <a:cxnLst/>
              <a:rect r="r" b="b" t="t" l="l"/>
              <a:pathLst>
                <a:path h="931872" w="1583725">
                  <a:moveTo>
                    <a:pt x="101992" y="0"/>
                  </a:moveTo>
                  <a:lnTo>
                    <a:pt x="1481733" y="0"/>
                  </a:lnTo>
                  <a:cubicBezTo>
                    <a:pt x="1508783" y="0"/>
                    <a:pt x="1534725" y="10746"/>
                    <a:pt x="1553852" y="29873"/>
                  </a:cubicBezTo>
                  <a:cubicBezTo>
                    <a:pt x="1572980" y="49000"/>
                    <a:pt x="1583725" y="74942"/>
                    <a:pt x="1583725" y="101992"/>
                  </a:cubicBezTo>
                  <a:lnTo>
                    <a:pt x="1583725" y="829881"/>
                  </a:lnTo>
                  <a:cubicBezTo>
                    <a:pt x="1583725" y="856931"/>
                    <a:pt x="1572980" y="882873"/>
                    <a:pt x="1553852" y="902000"/>
                  </a:cubicBezTo>
                  <a:cubicBezTo>
                    <a:pt x="1534725" y="921127"/>
                    <a:pt x="1508783" y="931872"/>
                    <a:pt x="1481733" y="931872"/>
                  </a:cubicBezTo>
                  <a:lnTo>
                    <a:pt x="101992" y="931872"/>
                  </a:lnTo>
                  <a:cubicBezTo>
                    <a:pt x="74942" y="931872"/>
                    <a:pt x="49000" y="921127"/>
                    <a:pt x="29873" y="902000"/>
                  </a:cubicBezTo>
                  <a:cubicBezTo>
                    <a:pt x="10746" y="882873"/>
                    <a:pt x="0" y="856931"/>
                    <a:pt x="0" y="829881"/>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24" id="24"/>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25" id="25"/>
          <p:cNvGrpSpPr/>
          <p:nvPr/>
        </p:nvGrpSpPr>
        <p:grpSpPr>
          <a:xfrm rot="0">
            <a:off x="867271" y="7169175"/>
            <a:ext cx="3654648" cy="1912565"/>
            <a:chOff x="0" y="0"/>
            <a:chExt cx="1495104" cy="782424"/>
          </a:xfrm>
        </p:grpSpPr>
        <p:sp>
          <p:nvSpPr>
            <p:cNvPr name="Freeform 26" id="26"/>
            <p:cNvSpPr/>
            <p:nvPr/>
          </p:nvSpPr>
          <p:spPr>
            <a:xfrm flipH="false" flipV="false" rot="0">
              <a:off x="0" y="0"/>
              <a:ext cx="1495104" cy="782424"/>
            </a:xfrm>
            <a:custGeom>
              <a:avLst/>
              <a:gdLst/>
              <a:ahLst/>
              <a:cxnLst/>
              <a:rect r="r" b="b" t="t" l="l"/>
              <a:pathLst>
                <a:path h="782424" w="1495104">
                  <a:moveTo>
                    <a:pt x="108037" y="0"/>
                  </a:moveTo>
                  <a:lnTo>
                    <a:pt x="1387067" y="0"/>
                  </a:lnTo>
                  <a:cubicBezTo>
                    <a:pt x="1415720" y="0"/>
                    <a:pt x="1443200" y="11382"/>
                    <a:pt x="1463460" y="31643"/>
                  </a:cubicBezTo>
                  <a:cubicBezTo>
                    <a:pt x="1483721" y="51904"/>
                    <a:pt x="1495104" y="79384"/>
                    <a:pt x="1495104" y="108037"/>
                  </a:cubicBezTo>
                  <a:lnTo>
                    <a:pt x="1495104" y="674386"/>
                  </a:lnTo>
                  <a:cubicBezTo>
                    <a:pt x="1495104" y="703040"/>
                    <a:pt x="1483721" y="730519"/>
                    <a:pt x="1463460" y="750780"/>
                  </a:cubicBezTo>
                  <a:cubicBezTo>
                    <a:pt x="1443200" y="771041"/>
                    <a:pt x="1415720" y="782424"/>
                    <a:pt x="1387067" y="782424"/>
                  </a:cubicBezTo>
                  <a:lnTo>
                    <a:pt x="108037" y="782424"/>
                  </a:lnTo>
                  <a:cubicBezTo>
                    <a:pt x="79384" y="782424"/>
                    <a:pt x="51904" y="771041"/>
                    <a:pt x="31643" y="750780"/>
                  </a:cubicBezTo>
                  <a:cubicBezTo>
                    <a:pt x="11382" y="730519"/>
                    <a:pt x="0" y="703040"/>
                    <a:pt x="0" y="67438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27" id="27"/>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sp>
        <p:nvSpPr>
          <p:cNvPr name="TextBox 28" id="28"/>
          <p:cNvSpPr txBox="true"/>
          <p:nvPr/>
        </p:nvSpPr>
        <p:spPr>
          <a:xfrm rot="0">
            <a:off x="1027100" y="4741744"/>
            <a:ext cx="3358514" cy="1536805"/>
          </a:xfrm>
          <a:prstGeom prst="rect">
            <a:avLst/>
          </a:prstGeom>
        </p:spPr>
        <p:txBody>
          <a:bodyPr anchor="t" rtlCol="false" tIns="0" lIns="0" bIns="0" rIns="0">
            <a:spAutoFit/>
          </a:bodyPr>
          <a:lstStyle/>
          <a:p>
            <a:pPr algn="just">
              <a:lnSpc>
                <a:spcPts val="3123"/>
              </a:lnSpc>
            </a:pPr>
            <a:r>
              <a:rPr lang="en-US" sz="2230">
                <a:solidFill>
                  <a:srgbClr val="000000"/>
                </a:solidFill>
                <a:latin typeface="Helvetica World"/>
              </a:rPr>
              <a:t>Centered images (Black swan) or with more than one animal (Snow Goose).</a:t>
            </a:r>
          </a:p>
          <a:p>
            <a:pPr algn="just">
              <a:lnSpc>
                <a:spcPts val="3123"/>
              </a:lnSpc>
              <a:spcBef>
                <a:spcPct val="0"/>
              </a:spcBef>
            </a:pPr>
            <a:r>
              <a:rPr lang="en-US" sz="2230">
                <a:solidFill>
                  <a:srgbClr val="000000"/>
                </a:solidFill>
                <a:latin typeface="Helvetica World"/>
              </a:rPr>
              <a:t>Good predictions</a:t>
            </a:r>
          </a:p>
        </p:txBody>
      </p:sp>
      <p:sp>
        <p:nvSpPr>
          <p:cNvPr name="TextBox 29" id="29"/>
          <p:cNvSpPr txBox="true"/>
          <p:nvPr/>
        </p:nvSpPr>
        <p:spPr>
          <a:xfrm rot="0">
            <a:off x="1175167" y="2052872"/>
            <a:ext cx="3062380" cy="1765467"/>
          </a:xfrm>
          <a:prstGeom prst="rect">
            <a:avLst/>
          </a:prstGeom>
        </p:spPr>
        <p:txBody>
          <a:bodyPr anchor="t" rtlCol="false" tIns="0" lIns="0" bIns="0" rIns="0">
            <a:spAutoFit/>
          </a:bodyPr>
          <a:lstStyle/>
          <a:p>
            <a:pPr algn="just">
              <a:lnSpc>
                <a:spcPts val="3477"/>
              </a:lnSpc>
            </a:pPr>
            <a:r>
              <a:rPr lang="en-US" sz="2483">
                <a:solidFill>
                  <a:srgbClr val="000000"/>
                </a:solidFill>
                <a:latin typeface="Helvetica World"/>
              </a:rPr>
              <a:t>Accuracy: 34%</a:t>
            </a:r>
          </a:p>
          <a:p>
            <a:pPr algn="just">
              <a:lnSpc>
                <a:spcPts val="3477"/>
              </a:lnSpc>
            </a:pPr>
            <a:r>
              <a:rPr lang="en-US" sz="2483">
                <a:solidFill>
                  <a:srgbClr val="000000"/>
                </a:solidFill>
                <a:latin typeface="Helvetica World"/>
              </a:rPr>
              <a:t>Precision: 58%</a:t>
            </a:r>
          </a:p>
          <a:p>
            <a:pPr algn="just">
              <a:lnSpc>
                <a:spcPts val="3477"/>
              </a:lnSpc>
            </a:pPr>
            <a:r>
              <a:rPr lang="en-US" sz="2483">
                <a:solidFill>
                  <a:srgbClr val="000000"/>
                </a:solidFill>
                <a:latin typeface="Helvetica World"/>
              </a:rPr>
              <a:t>Recall: 34%</a:t>
            </a:r>
          </a:p>
          <a:p>
            <a:pPr algn="just">
              <a:lnSpc>
                <a:spcPts val="3477"/>
              </a:lnSpc>
              <a:spcBef>
                <a:spcPct val="0"/>
              </a:spcBef>
            </a:pPr>
            <a:r>
              <a:rPr lang="en-US" sz="2483">
                <a:solidFill>
                  <a:srgbClr val="000000"/>
                </a:solidFill>
                <a:latin typeface="Helvetica World Bold"/>
              </a:rPr>
              <a:t>F1score: 40%</a:t>
            </a:r>
          </a:p>
        </p:txBody>
      </p:sp>
      <p:sp>
        <p:nvSpPr>
          <p:cNvPr name="TextBox 30" id="30"/>
          <p:cNvSpPr txBox="true"/>
          <p:nvPr/>
        </p:nvSpPr>
        <p:spPr>
          <a:xfrm rot="0">
            <a:off x="1238059" y="7189874"/>
            <a:ext cx="2936595" cy="1820872"/>
          </a:xfrm>
          <a:prstGeom prst="rect">
            <a:avLst/>
          </a:prstGeom>
        </p:spPr>
        <p:txBody>
          <a:bodyPr anchor="t" rtlCol="false" tIns="0" lIns="0" bIns="0" rIns="0">
            <a:spAutoFit/>
          </a:bodyPr>
          <a:lstStyle/>
          <a:p>
            <a:pPr algn="just">
              <a:lnSpc>
                <a:spcPts val="2968"/>
              </a:lnSpc>
            </a:pPr>
            <a:r>
              <a:rPr lang="en-US" sz="2120">
                <a:solidFill>
                  <a:srgbClr val="000000"/>
                </a:solidFill>
                <a:latin typeface="Helvetica World"/>
              </a:rPr>
              <a:t>Not centered images </a:t>
            </a:r>
          </a:p>
          <a:p>
            <a:pPr algn="just">
              <a:lnSpc>
                <a:spcPts val="2968"/>
              </a:lnSpc>
            </a:pPr>
            <a:r>
              <a:rPr lang="en-US" sz="2120">
                <a:solidFill>
                  <a:srgbClr val="000000"/>
                </a:solidFill>
                <a:latin typeface="Helvetica World"/>
              </a:rPr>
              <a:t>(Northern Goshawk) </a:t>
            </a:r>
          </a:p>
          <a:p>
            <a:pPr algn="just">
              <a:lnSpc>
                <a:spcPts val="2968"/>
              </a:lnSpc>
            </a:pPr>
            <a:r>
              <a:rPr lang="en-US" sz="2120">
                <a:solidFill>
                  <a:srgbClr val="000000"/>
                </a:solidFill>
                <a:latin typeface="Helvetica World"/>
              </a:rPr>
              <a:t>or distant images </a:t>
            </a:r>
          </a:p>
          <a:p>
            <a:pPr algn="just">
              <a:lnSpc>
                <a:spcPts val="2968"/>
              </a:lnSpc>
            </a:pPr>
            <a:r>
              <a:rPr lang="en-US" sz="2120">
                <a:solidFill>
                  <a:srgbClr val="000000"/>
                </a:solidFill>
                <a:latin typeface="Helvetica World"/>
              </a:rPr>
              <a:t>(Stripped Owl) </a:t>
            </a:r>
          </a:p>
          <a:p>
            <a:pPr algn="just">
              <a:lnSpc>
                <a:spcPts val="2968"/>
              </a:lnSpc>
              <a:spcBef>
                <a:spcPct val="0"/>
              </a:spcBef>
            </a:pPr>
            <a:r>
              <a:rPr lang="en-US" sz="2120">
                <a:solidFill>
                  <a:srgbClr val="000000"/>
                </a:solidFill>
                <a:latin typeface="Helvetica World"/>
              </a:rPr>
              <a:t>tends to be mistaken</a:t>
            </a:r>
          </a:p>
        </p:txBody>
      </p:sp>
      <p:sp>
        <p:nvSpPr>
          <p:cNvPr name="TextBox 31" id="31"/>
          <p:cNvSpPr txBox="true"/>
          <p:nvPr/>
        </p:nvSpPr>
        <p:spPr>
          <a:xfrm rot="0">
            <a:off x="9359647" y="1352506"/>
            <a:ext cx="4788748" cy="555085"/>
          </a:xfrm>
          <a:prstGeom prst="rect">
            <a:avLst/>
          </a:prstGeom>
        </p:spPr>
        <p:txBody>
          <a:bodyPr anchor="t" rtlCol="false" tIns="0" lIns="0" bIns="0" rIns="0">
            <a:spAutoFit/>
          </a:bodyPr>
          <a:lstStyle/>
          <a:p>
            <a:pPr algn="ctr">
              <a:lnSpc>
                <a:spcPts val="4576"/>
              </a:lnSpc>
              <a:spcBef>
                <a:spcPct val="0"/>
              </a:spcBef>
            </a:pPr>
            <a:r>
              <a:rPr lang="en-US" sz="3269">
                <a:solidFill>
                  <a:srgbClr val="000000"/>
                </a:solidFill>
                <a:latin typeface="Helvetica World"/>
              </a:rPr>
              <a:t>12 random birds classified</a:t>
            </a:r>
          </a:p>
        </p:txBody>
      </p:sp>
    </p:spTree>
  </p:cSld>
  <p:clrMapOvr>
    <a:masterClrMapping/>
  </p:clrMapOvr>
</p:sld>
</file>

<file path=ppt/slides/slide19.xml><?xml version="1.0" encoding="utf-8"?>
<p:sld xmlns:p="http://schemas.openxmlformats.org/presentationml/2006/main" xmlns:a="http://schemas.openxmlformats.org/drawingml/2006/main">
  <p:cSld>
    <p:bg>
      <p:bgPr>
        <a:gradFill rotWithShape="true">
          <a:gsLst>
            <a:gs pos="0">
              <a:srgbClr val="003984">
                <a:alpha val="100000"/>
              </a:srgbClr>
            </a:gs>
            <a:gs pos="100000">
              <a:srgbClr val="7793B6">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3086971" y="6296879"/>
            <a:ext cx="12114058" cy="0"/>
          </a:xfrm>
          <a:prstGeom prst="line">
            <a:avLst/>
          </a:prstGeom>
          <a:ln cap="flat" w="66675">
            <a:solidFill>
              <a:srgbClr val="FFFFFF"/>
            </a:solidFill>
            <a:prstDash val="solid"/>
            <a:headEnd type="none" len="sm" w="sm"/>
            <a:tailEnd type="none" len="sm" w="sm"/>
          </a:ln>
        </p:spPr>
      </p:sp>
      <p:sp>
        <p:nvSpPr>
          <p:cNvPr name="TextBox 3" id="3"/>
          <p:cNvSpPr txBox="true"/>
          <p:nvPr/>
        </p:nvSpPr>
        <p:spPr>
          <a:xfrm rot="0">
            <a:off x="3086971" y="4000507"/>
            <a:ext cx="12858364"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Bold"/>
              </a:rPr>
              <a:t>Image retrieval</a:t>
            </a:r>
          </a:p>
        </p:txBody>
      </p:sp>
      <p:sp>
        <p:nvSpPr>
          <p:cNvPr name="TextBox 4" id="4"/>
          <p:cNvSpPr txBox="true"/>
          <p:nvPr/>
        </p:nvSpPr>
        <p:spPr>
          <a:xfrm rot="0">
            <a:off x="6793970" y="250856"/>
            <a:ext cx="4693971"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a:rPr>
              <a:t>Task 3</a:t>
            </a:r>
          </a:p>
        </p:txBody>
      </p:sp>
    </p:spTree>
  </p:cSld>
  <p:clrMapOvr>
    <a:masterClrMapping/>
  </p:clrMapOvr>
</p:sld>
</file>

<file path=ppt/slides/slide2.xml><?xml version="1.0" encoding="utf-8"?>
<p:sld xmlns:p="http://schemas.openxmlformats.org/presentationml/2006/main" xmlns:a="http://schemas.openxmlformats.org/drawingml/2006/main">
  <p:cSld>
    <p:bg>
      <p:bgPr>
        <a:gradFill rotWithShape="true">
          <a:gsLst>
            <a:gs pos="0">
              <a:srgbClr val="003984">
                <a:alpha val="100000"/>
              </a:srgbClr>
            </a:gs>
            <a:gs pos="100000">
              <a:srgbClr val="7793B6">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2929247" y="6686680"/>
            <a:ext cx="12114058" cy="0"/>
          </a:xfrm>
          <a:prstGeom prst="line">
            <a:avLst/>
          </a:prstGeom>
          <a:ln cap="flat" w="66675">
            <a:solidFill>
              <a:srgbClr val="FFFFFF"/>
            </a:solidFill>
            <a:prstDash val="solid"/>
            <a:headEnd type="none" len="sm" w="sm"/>
            <a:tailEnd type="none" len="sm" w="sm"/>
          </a:ln>
        </p:spPr>
      </p:sp>
      <p:sp>
        <p:nvSpPr>
          <p:cNvPr name="TextBox 3" id="3"/>
          <p:cNvSpPr txBox="true"/>
          <p:nvPr/>
        </p:nvSpPr>
        <p:spPr>
          <a:xfrm rot="0">
            <a:off x="1108303" y="4000507"/>
            <a:ext cx="16150997"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Bold"/>
              </a:rPr>
              <a:t>Audio classification</a:t>
            </a:r>
          </a:p>
        </p:txBody>
      </p:sp>
      <p:sp>
        <p:nvSpPr>
          <p:cNvPr name="TextBox 4" id="4"/>
          <p:cNvSpPr txBox="true"/>
          <p:nvPr/>
        </p:nvSpPr>
        <p:spPr>
          <a:xfrm rot="0">
            <a:off x="7219207" y="286293"/>
            <a:ext cx="4384612"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a:rPr>
              <a:t>Task 1</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1034903" y="5608543"/>
            <a:ext cx="10118762" cy="2587612"/>
            <a:chOff x="0" y="0"/>
            <a:chExt cx="2401738" cy="614183"/>
          </a:xfrm>
        </p:grpSpPr>
        <p:sp>
          <p:nvSpPr>
            <p:cNvPr name="Freeform 9" id="9"/>
            <p:cNvSpPr/>
            <p:nvPr/>
          </p:nvSpPr>
          <p:spPr>
            <a:xfrm flipH="false" flipV="false" rot="0">
              <a:off x="0" y="0"/>
              <a:ext cx="2401738" cy="614183"/>
            </a:xfrm>
            <a:custGeom>
              <a:avLst/>
              <a:gdLst/>
              <a:ahLst/>
              <a:cxnLst/>
              <a:rect r="r" b="b" t="t" l="l"/>
              <a:pathLst>
                <a:path h="614183" w="2401738">
                  <a:moveTo>
                    <a:pt x="39020" y="0"/>
                  </a:moveTo>
                  <a:lnTo>
                    <a:pt x="2362718" y="0"/>
                  </a:lnTo>
                  <a:cubicBezTo>
                    <a:pt x="2384268" y="0"/>
                    <a:pt x="2401738" y="17470"/>
                    <a:pt x="2401738" y="39020"/>
                  </a:cubicBezTo>
                  <a:lnTo>
                    <a:pt x="2401738" y="575162"/>
                  </a:lnTo>
                  <a:cubicBezTo>
                    <a:pt x="2401738" y="596713"/>
                    <a:pt x="2384268" y="614183"/>
                    <a:pt x="2362718" y="614183"/>
                  </a:cubicBezTo>
                  <a:lnTo>
                    <a:pt x="39020" y="614183"/>
                  </a:lnTo>
                  <a:cubicBezTo>
                    <a:pt x="28672" y="614183"/>
                    <a:pt x="18747" y="610072"/>
                    <a:pt x="11429" y="602754"/>
                  </a:cubicBezTo>
                  <a:cubicBezTo>
                    <a:pt x="4111" y="595436"/>
                    <a:pt x="0" y="585511"/>
                    <a:pt x="0" y="575162"/>
                  </a:cubicBezTo>
                  <a:lnTo>
                    <a:pt x="0" y="39020"/>
                  </a:lnTo>
                  <a:cubicBezTo>
                    <a:pt x="0" y="28672"/>
                    <a:pt x="4111" y="18747"/>
                    <a:pt x="11429" y="11429"/>
                  </a:cubicBezTo>
                  <a:cubicBezTo>
                    <a:pt x="18747" y="4111"/>
                    <a:pt x="28672" y="0"/>
                    <a:pt x="39020" y="0"/>
                  </a:cubicBezTo>
                  <a:close/>
                </a:path>
              </a:pathLst>
            </a:custGeom>
            <a:solidFill>
              <a:srgbClr val="D9D9D9"/>
            </a:solidFill>
          </p:spPr>
        </p:sp>
        <p:sp>
          <p:nvSpPr>
            <p:cNvPr name="TextBox 10" id="10"/>
            <p:cNvSpPr txBox="true"/>
            <p:nvPr/>
          </p:nvSpPr>
          <p:spPr>
            <a:xfrm>
              <a:off x="0" y="-28575"/>
              <a:ext cx="2401738" cy="642758"/>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2571407" y="2090845"/>
            <a:ext cx="6084984" cy="2587612"/>
            <a:chOff x="0" y="0"/>
            <a:chExt cx="1444301" cy="614183"/>
          </a:xfrm>
        </p:grpSpPr>
        <p:sp>
          <p:nvSpPr>
            <p:cNvPr name="Freeform 12" id="12"/>
            <p:cNvSpPr/>
            <p:nvPr/>
          </p:nvSpPr>
          <p:spPr>
            <a:xfrm flipH="false" flipV="false" rot="0">
              <a:off x="0" y="0"/>
              <a:ext cx="1444301" cy="614183"/>
            </a:xfrm>
            <a:custGeom>
              <a:avLst/>
              <a:gdLst/>
              <a:ahLst/>
              <a:cxnLst/>
              <a:rect r="r" b="b" t="t" l="l"/>
              <a:pathLst>
                <a:path h="614183" w="1444301">
                  <a:moveTo>
                    <a:pt x="64887" y="0"/>
                  </a:moveTo>
                  <a:lnTo>
                    <a:pt x="1379414" y="0"/>
                  </a:lnTo>
                  <a:cubicBezTo>
                    <a:pt x="1415250" y="0"/>
                    <a:pt x="1444301" y="29051"/>
                    <a:pt x="1444301" y="64887"/>
                  </a:cubicBezTo>
                  <a:lnTo>
                    <a:pt x="1444301" y="549295"/>
                  </a:lnTo>
                  <a:cubicBezTo>
                    <a:pt x="1444301" y="585132"/>
                    <a:pt x="1415250" y="614183"/>
                    <a:pt x="1379414" y="614183"/>
                  </a:cubicBezTo>
                  <a:lnTo>
                    <a:pt x="64887" y="614183"/>
                  </a:lnTo>
                  <a:cubicBezTo>
                    <a:pt x="29051" y="614183"/>
                    <a:pt x="0" y="585132"/>
                    <a:pt x="0" y="549295"/>
                  </a:cubicBezTo>
                  <a:lnTo>
                    <a:pt x="0" y="64887"/>
                  </a:lnTo>
                  <a:cubicBezTo>
                    <a:pt x="0" y="29051"/>
                    <a:pt x="29051" y="0"/>
                    <a:pt x="64887" y="0"/>
                  </a:cubicBezTo>
                  <a:close/>
                </a:path>
              </a:pathLst>
            </a:custGeom>
            <a:solidFill>
              <a:srgbClr val="D9D9D9"/>
            </a:solidFill>
          </p:spPr>
        </p:sp>
        <p:sp>
          <p:nvSpPr>
            <p:cNvPr name="TextBox 13" id="13"/>
            <p:cNvSpPr txBox="true"/>
            <p:nvPr/>
          </p:nvSpPr>
          <p:spPr>
            <a:xfrm>
              <a:off x="0" y="-28575"/>
              <a:ext cx="1444301" cy="642758"/>
            </a:xfrm>
            <a:prstGeom prst="rect">
              <a:avLst/>
            </a:prstGeom>
          </p:spPr>
          <p:txBody>
            <a:bodyPr anchor="ctr" rtlCol="false" tIns="50800" lIns="50800" bIns="50800" rIns="50800"/>
            <a:lstStyle/>
            <a:p>
              <a:pPr algn="ctr">
                <a:lnSpc>
                  <a:spcPts val="2756"/>
                </a:lnSpc>
              </a:pPr>
            </a:p>
          </p:txBody>
        </p:sp>
      </p:grpSp>
      <p:grpSp>
        <p:nvGrpSpPr>
          <p:cNvPr name="Group 14" id="14"/>
          <p:cNvGrpSpPr/>
          <p:nvPr/>
        </p:nvGrpSpPr>
        <p:grpSpPr>
          <a:xfrm rot="0">
            <a:off x="2752630" y="2317373"/>
            <a:ext cx="5722538" cy="2134556"/>
            <a:chOff x="0" y="0"/>
            <a:chExt cx="1358273" cy="506647"/>
          </a:xfrm>
        </p:grpSpPr>
        <p:sp>
          <p:nvSpPr>
            <p:cNvPr name="Freeform 15" id="15"/>
            <p:cNvSpPr/>
            <p:nvPr/>
          </p:nvSpPr>
          <p:spPr>
            <a:xfrm flipH="false" flipV="false" rot="0">
              <a:off x="0" y="0"/>
              <a:ext cx="1358273" cy="506647"/>
            </a:xfrm>
            <a:custGeom>
              <a:avLst/>
              <a:gdLst/>
              <a:ahLst/>
              <a:cxnLst/>
              <a:rect r="r" b="b" t="t" l="l"/>
              <a:pathLst>
                <a:path h="506647" w="1358273">
                  <a:moveTo>
                    <a:pt x="68997" y="0"/>
                  </a:moveTo>
                  <a:lnTo>
                    <a:pt x="1289276" y="0"/>
                  </a:lnTo>
                  <a:cubicBezTo>
                    <a:pt x="1327382" y="0"/>
                    <a:pt x="1358273" y="30891"/>
                    <a:pt x="1358273" y="68997"/>
                  </a:cubicBezTo>
                  <a:lnTo>
                    <a:pt x="1358273" y="437650"/>
                  </a:lnTo>
                  <a:cubicBezTo>
                    <a:pt x="1358273" y="475756"/>
                    <a:pt x="1327382" y="506647"/>
                    <a:pt x="1289276" y="506647"/>
                  </a:cubicBezTo>
                  <a:lnTo>
                    <a:pt x="68997" y="506647"/>
                  </a:lnTo>
                  <a:cubicBezTo>
                    <a:pt x="30891" y="506647"/>
                    <a:pt x="0" y="475756"/>
                    <a:pt x="0" y="437650"/>
                  </a:cubicBezTo>
                  <a:lnTo>
                    <a:pt x="0" y="68997"/>
                  </a:lnTo>
                  <a:cubicBezTo>
                    <a:pt x="0" y="30891"/>
                    <a:pt x="30891" y="0"/>
                    <a:pt x="68997" y="0"/>
                  </a:cubicBezTo>
                  <a:close/>
                </a:path>
              </a:pathLst>
            </a:custGeom>
            <a:solidFill>
              <a:srgbClr val="FFFFFF"/>
            </a:solidFill>
          </p:spPr>
        </p:sp>
        <p:sp>
          <p:nvSpPr>
            <p:cNvPr name="TextBox 16" id="16"/>
            <p:cNvSpPr txBox="true"/>
            <p:nvPr/>
          </p:nvSpPr>
          <p:spPr>
            <a:xfrm>
              <a:off x="0" y="-28575"/>
              <a:ext cx="1358273" cy="535222"/>
            </a:xfrm>
            <a:prstGeom prst="rect">
              <a:avLst/>
            </a:prstGeom>
          </p:spPr>
          <p:txBody>
            <a:bodyPr anchor="ctr" rtlCol="false" tIns="50800" lIns="50800" bIns="50800" rIns="50800"/>
            <a:lstStyle/>
            <a:p>
              <a:pPr algn="ctr">
                <a:lnSpc>
                  <a:spcPts val="2756"/>
                </a:lnSpc>
              </a:pPr>
            </a:p>
          </p:txBody>
        </p:sp>
      </p:grpSp>
      <p:grpSp>
        <p:nvGrpSpPr>
          <p:cNvPr name="Group 17" id="17"/>
          <p:cNvGrpSpPr/>
          <p:nvPr/>
        </p:nvGrpSpPr>
        <p:grpSpPr>
          <a:xfrm rot="0">
            <a:off x="1191829" y="5869649"/>
            <a:ext cx="9785937" cy="2134556"/>
            <a:chOff x="0" y="0"/>
            <a:chExt cx="2322741" cy="506647"/>
          </a:xfrm>
        </p:grpSpPr>
        <p:sp>
          <p:nvSpPr>
            <p:cNvPr name="Freeform 18" id="18"/>
            <p:cNvSpPr/>
            <p:nvPr/>
          </p:nvSpPr>
          <p:spPr>
            <a:xfrm flipH="false" flipV="false" rot="0">
              <a:off x="0" y="0"/>
              <a:ext cx="2322741" cy="506647"/>
            </a:xfrm>
            <a:custGeom>
              <a:avLst/>
              <a:gdLst/>
              <a:ahLst/>
              <a:cxnLst/>
              <a:rect r="r" b="b" t="t" l="l"/>
              <a:pathLst>
                <a:path h="506647" w="2322741">
                  <a:moveTo>
                    <a:pt x="40347" y="0"/>
                  </a:moveTo>
                  <a:lnTo>
                    <a:pt x="2282393" y="0"/>
                  </a:lnTo>
                  <a:cubicBezTo>
                    <a:pt x="2304677" y="0"/>
                    <a:pt x="2322741" y="18064"/>
                    <a:pt x="2322741" y="40347"/>
                  </a:cubicBezTo>
                  <a:lnTo>
                    <a:pt x="2322741" y="466300"/>
                  </a:lnTo>
                  <a:cubicBezTo>
                    <a:pt x="2322741" y="488583"/>
                    <a:pt x="2304677" y="506647"/>
                    <a:pt x="2282393" y="506647"/>
                  </a:cubicBezTo>
                  <a:lnTo>
                    <a:pt x="40347" y="506647"/>
                  </a:lnTo>
                  <a:cubicBezTo>
                    <a:pt x="18064" y="506647"/>
                    <a:pt x="0" y="488583"/>
                    <a:pt x="0" y="466300"/>
                  </a:cubicBezTo>
                  <a:lnTo>
                    <a:pt x="0" y="40347"/>
                  </a:lnTo>
                  <a:cubicBezTo>
                    <a:pt x="0" y="18064"/>
                    <a:pt x="18064" y="0"/>
                    <a:pt x="40347" y="0"/>
                  </a:cubicBezTo>
                  <a:close/>
                </a:path>
              </a:pathLst>
            </a:custGeom>
            <a:solidFill>
              <a:srgbClr val="FFFFFF"/>
            </a:solidFill>
          </p:spPr>
        </p:sp>
        <p:sp>
          <p:nvSpPr>
            <p:cNvPr name="TextBox 19" id="19"/>
            <p:cNvSpPr txBox="true"/>
            <p:nvPr/>
          </p:nvSpPr>
          <p:spPr>
            <a:xfrm>
              <a:off x="0" y="-28575"/>
              <a:ext cx="2322741" cy="535222"/>
            </a:xfrm>
            <a:prstGeom prst="rect">
              <a:avLst/>
            </a:prstGeom>
          </p:spPr>
          <p:txBody>
            <a:bodyPr anchor="ctr" rtlCol="false" tIns="50800" lIns="50800" bIns="50800" rIns="50800"/>
            <a:lstStyle/>
            <a:p>
              <a:pPr algn="ctr">
                <a:lnSpc>
                  <a:spcPts val="2756"/>
                </a:lnSpc>
              </a:pPr>
            </a:p>
          </p:txBody>
        </p:sp>
      </p:grpSp>
      <p:sp>
        <p:nvSpPr>
          <p:cNvPr name="Freeform 20" id="20"/>
          <p:cNvSpPr/>
          <p:nvPr/>
        </p:nvSpPr>
        <p:spPr>
          <a:xfrm flipH="false" flipV="false" rot="0">
            <a:off x="12661515" y="2526289"/>
            <a:ext cx="4597785" cy="4597785"/>
          </a:xfrm>
          <a:custGeom>
            <a:avLst/>
            <a:gdLst/>
            <a:ahLst/>
            <a:cxnLst/>
            <a:rect r="r" b="b" t="t" l="l"/>
            <a:pathLst>
              <a:path h="4597785" w="4597785">
                <a:moveTo>
                  <a:pt x="0" y="0"/>
                </a:moveTo>
                <a:lnTo>
                  <a:pt x="4597785" y="0"/>
                </a:lnTo>
                <a:lnTo>
                  <a:pt x="4597785" y="4597786"/>
                </a:lnTo>
                <a:lnTo>
                  <a:pt x="0" y="4597786"/>
                </a:lnTo>
                <a:lnTo>
                  <a:pt x="0" y="0"/>
                </a:lnTo>
                <a:close/>
              </a:path>
            </a:pathLst>
          </a:custGeom>
          <a:blipFill>
            <a:blip r:embed="rId2"/>
            <a:stretch>
              <a:fillRect l="0" t="0" r="0" b="0"/>
            </a:stretch>
          </a:blipFill>
        </p:spPr>
      </p:sp>
      <p:sp>
        <p:nvSpPr>
          <p:cNvPr name="TextBox 21" id="21"/>
          <p:cNvSpPr txBox="true"/>
          <p:nvPr/>
        </p:nvSpPr>
        <p:spPr>
          <a:xfrm rot="0">
            <a:off x="233636" y="-14002"/>
            <a:ext cx="12624634"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Dataset: BIRDS 525 SPECIES</a:t>
            </a:r>
          </a:p>
        </p:txBody>
      </p:sp>
      <p:sp>
        <p:nvSpPr>
          <p:cNvPr name="TextBox 22" id="22"/>
          <p:cNvSpPr txBox="true"/>
          <p:nvPr/>
        </p:nvSpPr>
        <p:spPr>
          <a:xfrm rot="0">
            <a:off x="2990593" y="2431039"/>
            <a:ext cx="5246612" cy="1811973"/>
          </a:xfrm>
          <a:prstGeom prst="rect">
            <a:avLst/>
          </a:prstGeom>
        </p:spPr>
        <p:txBody>
          <a:bodyPr anchor="t" rtlCol="false" tIns="0" lIns="0" bIns="0" rIns="0">
            <a:spAutoFit/>
          </a:bodyPr>
          <a:lstStyle/>
          <a:p>
            <a:pPr algn="ctr">
              <a:lnSpc>
                <a:spcPts val="7106"/>
              </a:lnSpc>
              <a:spcBef>
                <a:spcPct val="0"/>
              </a:spcBef>
            </a:pPr>
            <a:r>
              <a:rPr lang="en-US" sz="5075">
                <a:solidFill>
                  <a:srgbClr val="000000"/>
                </a:solidFill>
                <a:latin typeface="Helvetica World"/>
              </a:rPr>
              <a:t>Dataset of: </a:t>
            </a:r>
          </a:p>
          <a:p>
            <a:pPr algn="ctr">
              <a:lnSpc>
                <a:spcPts val="7106"/>
              </a:lnSpc>
              <a:spcBef>
                <a:spcPct val="0"/>
              </a:spcBef>
            </a:pPr>
            <a:r>
              <a:rPr lang="en-US" sz="5075">
                <a:solidFill>
                  <a:srgbClr val="000000"/>
                </a:solidFill>
                <a:latin typeface="Helvetica World Bold"/>
              </a:rPr>
              <a:t>525 bird species</a:t>
            </a:r>
            <a:r>
              <a:rPr lang="en-US" sz="5075">
                <a:solidFill>
                  <a:srgbClr val="000000"/>
                </a:solidFill>
                <a:latin typeface="Helvetica World"/>
              </a:rPr>
              <a:t> </a:t>
            </a:r>
          </a:p>
        </p:txBody>
      </p:sp>
      <p:sp>
        <p:nvSpPr>
          <p:cNvPr name="TextBox 23" id="23"/>
          <p:cNvSpPr txBox="true"/>
          <p:nvPr/>
        </p:nvSpPr>
        <p:spPr>
          <a:xfrm rot="0">
            <a:off x="1028700" y="5967210"/>
            <a:ext cx="10029521" cy="1803603"/>
          </a:xfrm>
          <a:prstGeom prst="rect">
            <a:avLst/>
          </a:prstGeom>
        </p:spPr>
        <p:txBody>
          <a:bodyPr anchor="t" rtlCol="false" tIns="0" lIns="0" bIns="0" rIns="0">
            <a:spAutoFit/>
          </a:bodyPr>
          <a:lstStyle/>
          <a:p>
            <a:pPr algn="just" marL="754648" indent="-377324" lvl="1">
              <a:lnSpc>
                <a:spcPts val="4893"/>
              </a:lnSpc>
              <a:buFont typeface="Arial"/>
              <a:buChar char="•"/>
            </a:pPr>
            <a:r>
              <a:rPr lang="en-US" sz="3495">
                <a:solidFill>
                  <a:srgbClr val="000000"/>
                </a:solidFill>
                <a:latin typeface="Helvetica World"/>
              </a:rPr>
              <a:t>84.635 training images (~160 img per species), </a:t>
            </a:r>
          </a:p>
          <a:p>
            <a:pPr algn="just" marL="754648" indent="-377324" lvl="1">
              <a:lnSpc>
                <a:spcPts val="4893"/>
              </a:lnSpc>
              <a:buFont typeface="Arial"/>
              <a:buChar char="•"/>
            </a:pPr>
            <a:r>
              <a:rPr lang="en-US" sz="3495">
                <a:solidFill>
                  <a:srgbClr val="000000"/>
                </a:solidFill>
                <a:latin typeface="Helvetica World"/>
              </a:rPr>
              <a:t>2.625 test images(5 img per species) and </a:t>
            </a:r>
          </a:p>
          <a:p>
            <a:pPr algn="just" marL="754648" indent="-377324" lvl="1">
              <a:lnSpc>
                <a:spcPts val="4893"/>
              </a:lnSpc>
              <a:buFont typeface="Arial"/>
              <a:buChar char="•"/>
            </a:pPr>
            <a:r>
              <a:rPr lang="en-US" sz="3495">
                <a:solidFill>
                  <a:srgbClr val="000000"/>
                </a:solidFill>
                <a:latin typeface="Helvetica World"/>
              </a:rPr>
              <a:t>2.625 validation images(5 img per species).</a:t>
            </a:r>
          </a:p>
        </p:txBody>
      </p:sp>
      <p:sp>
        <p:nvSpPr>
          <p:cNvPr name="TextBox 24" id="24"/>
          <p:cNvSpPr txBox="true"/>
          <p:nvPr/>
        </p:nvSpPr>
        <p:spPr>
          <a:xfrm rot="0">
            <a:off x="13201014" y="7226596"/>
            <a:ext cx="3518788" cy="956533"/>
          </a:xfrm>
          <a:prstGeom prst="rect">
            <a:avLst/>
          </a:prstGeom>
        </p:spPr>
        <p:txBody>
          <a:bodyPr anchor="t" rtlCol="false" tIns="0" lIns="0" bIns="0" rIns="0">
            <a:spAutoFit/>
          </a:bodyPr>
          <a:lstStyle/>
          <a:p>
            <a:pPr algn="ctr">
              <a:lnSpc>
                <a:spcPts val="7927"/>
              </a:lnSpc>
              <a:spcBef>
                <a:spcPct val="0"/>
              </a:spcBef>
            </a:pPr>
            <a:r>
              <a:rPr lang="en-US" sz="5662">
                <a:solidFill>
                  <a:srgbClr val="000000"/>
                </a:solidFill>
                <a:latin typeface="Helvetica World"/>
              </a:rPr>
              <a:t>299x299x3</a:t>
            </a:r>
          </a:p>
        </p:txBody>
      </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5680379" y="1506502"/>
            <a:ext cx="11803489" cy="4926250"/>
          </a:xfrm>
          <a:custGeom>
            <a:avLst/>
            <a:gdLst/>
            <a:ahLst/>
            <a:cxnLst/>
            <a:rect r="r" b="b" t="t" l="l"/>
            <a:pathLst>
              <a:path h="4926250" w="11803489">
                <a:moveTo>
                  <a:pt x="0" y="0"/>
                </a:moveTo>
                <a:lnTo>
                  <a:pt x="11803489" y="0"/>
                </a:lnTo>
                <a:lnTo>
                  <a:pt x="11803489" y="4926250"/>
                </a:lnTo>
                <a:lnTo>
                  <a:pt x="0" y="4926250"/>
                </a:lnTo>
                <a:lnTo>
                  <a:pt x="0" y="0"/>
                </a:lnTo>
                <a:close/>
              </a:path>
            </a:pathLst>
          </a:custGeom>
          <a:blipFill>
            <a:blip r:embed="rId2"/>
            <a:stretch>
              <a:fillRect l="0" t="0" r="0" b="0"/>
            </a:stretch>
          </a:blipFill>
        </p:spPr>
      </p:sp>
      <p:sp>
        <p:nvSpPr>
          <p:cNvPr name="Freeform 9" id="9"/>
          <p:cNvSpPr/>
          <p:nvPr/>
        </p:nvSpPr>
        <p:spPr>
          <a:xfrm flipH="false" flipV="false" rot="0">
            <a:off x="10809890" y="6838761"/>
            <a:ext cx="5721162" cy="2354691"/>
          </a:xfrm>
          <a:custGeom>
            <a:avLst/>
            <a:gdLst/>
            <a:ahLst/>
            <a:cxnLst/>
            <a:rect r="r" b="b" t="t" l="l"/>
            <a:pathLst>
              <a:path h="2354691" w="5721162">
                <a:moveTo>
                  <a:pt x="0" y="0"/>
                </a:moveTo>
                <a:lnTo>
                  <a:pt x="5721163" y="0"/>
                </a:lnTo>
                <a:lnTo>
                  <a:pt x="5721163" y="2354690"/>
                </a:lnTo>
                <a:lnTo>
                  <a:pt x="0" y="2354690"/>
                </a:lnTo>
                <a:lnTo>
                  <a:pt x="0" y="0"/>
                </a:lnTo>
                <a:close/>
              </a:path>
            </a:pathLst>
          </a:custGeom>
          <a:blipFill>
            <a:blip r:embed="rId3"/>
            <a:stretch>
              <a:fillRect l="0" t="0" r="0" b="0"/>
            </a:stretch>
          </a:blipFill>
        </p:spPr>
      </p:sp>
      <p:sp>
        <p:nvSpPr>
          <p:cNvPr name="TextBox 10" id="10"/>
          <p:cNvSpPr txBox="true"/>
          <p:nvPr/>
        </p:nvSpPr>
        <p:spPr>
          <a:xfrm rot="0">
            <a:off x="233636" y="-14002"/>
            <a:ext cx="8394798"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The Architecture</a:t>
            </a:r>
          </a:p>
        </p:txBody>
      </p:sp>
      <p:grpSp>
        <p:nvGrpSpPr>
          <p:cNvPr name="Group 11" id="11"/>
          <p:cNvGrpSpPr/>
          <p:nvPr/>
        </p:nvGrpSpPr>
        <p:grpSpPr>
          <a:xfrm rot="0">
            <a:off x="1028700" y="2035000"/>
            <a:ext cx="3642110" cy="1419042"/>
            <a:chOff x="0" y="0"/>
            <a:chExt cx="1339712" cy="521980"/>
          </a:xfrm>
        </p:grpSpPr>
        <p:sp>
          <p:nvSpPr>
            <p:cNvPr name="Freeform 12" id="12"/>
            <p:cNvSpPr/>
            <p:nvPr/>
          </p:nvSpPr>
          <p:spPr>
            <a:xfrm flipH="false" flipV="false" rot="0">
              <a:off x="0" y="0"/>
              <a:ext cx="1339712" cy="521980"/>
            </a:xfrm>
            <a:custGeom>
              <a:avLst/>
              <a:gdLst/>
              <a:ahLst/>
              <a:cxnLst/>
              <a:rect r="r" b="b" t="t" l="l"/>
              <a:pathLst>
                <a:path h="521980" w="1339712">
                  <a:moveTo>
                    <a:pt x="108409" y="0"/>
                  </a:moveTo>
                  <a:lnTo>
                    <a:pt x="1231303" y="0"/>
                  </a:lnTo>
                  <a:cubicBezTo>
                    <a:pt x="1291176" y="0"/>
                    <a:pt x="1339712" y="48536"/>
                    <a:pt x="1339712" y="108409"/>
                  </a:cubicBezTo>
                  <a:lnTo>
                    <a:pt x="1339712" y="413571"/>
                  </a:lnTo>
                  <a:cubicBezTo>
                    <a:pt x="1339712" y="473443"/>
                    <a:pt x="1291176" y="521980"/>
                    <a:pt x="1231303" y="521980"/>
                  </a:cubicBezTo>
                  <a:lnTo>
                    <a:pt x="108409" y="521980"/>
                  </a:lnTo>
                  <a:cubicBezTo>
                    <a:pt x="48536" y="521980"/>
                    <a:pt x="0" y="473443"/>
                    <a:pt x="0" y="413571"/>
                  </a:cubicBezTo>
                  <a:lnTo>
                    <a:pt x="0" y="108409"/>
                  </a:lnTo>
                  <a:cubicBezTo>
                    <a:pt x="0" y="48536"/>
                    <a:pt x="48536" y="0"/>
                    <a:pt x="108409" y="0"/>
                  </a:cubicBezTo>
                  <a:close/>
                </a:path>
              </a:pathLst>
            </a:custGeom>
            <a:solidFill>
              <a:srgbClr val="D9D9D9"/>
            </a:solidFill>
          </p:spPr>
        </p:sp>
        <p:sp>
          <p:nvSpPr>
            <p:cNvPr name="TextBox 13" id="13"/>
            <p:cNvSpPr txBox="true"/>
            <p:nvPr/>
          </p:nvSpPr>
          <p:spPr>
            <a:xfrm>
              <a:off x="0" y="-28575"/>
              <a:ext cx="1339712" cy="550555"/>
            </a:xfrm>
            <a:prstGeom prst="rect">
              <a:avLst/>
            </a:prstGeom>
          </p:spPr>
          <p:txBody>
            <a:bodyPr anchor="ctr" rtlCol="false" tIns="50800" lIns="50800" bIns="50800" rIns="50800"/>
            <a:lstStyle/>
            <a:p>
              <a:pPr algn="ctr">
                <a:lnSpc>
                  <a:spcPts val="2756"/>
                </a:lnSpc>
              </a:pPr>
            </a:p>
          </p:txBody>
        </p:sp>
      </p:grpSp>
      <p:grpSp>
        <p:nvGrpSpPr>
          <p:cNvPr name="Group 14" id="14"/>
          <p:cNvGrpSpPr/>
          <p:nvPr/>
        </p:nvGrpSpPr>
        <p:grpSpPr>
          <a:xfrm rot="0">
            <a:off x="1198974" y="2177286"/>
            <a:ext cx="3322112" cy="1120416"/>
            <a:chOff x="0" y="0"/>
            <a:chExt cx="1222004" cy="412133"/>
          </a:xfrm>
        </p:grpSpPr>
        <p:sp>
          <p:nvSpPr>
            <p:cNvPr name="Freeform 15" id="15"/>
            <p:cNvSpPr/>
            <p:nvPr/>
          </p:nvSpPr>
          <p:spPr>
            <a:xfrm flipH="false" flipV="false" rot="0">
              <a:off x="0" y="0"/>
              <a:ext cx="1222004" cy="412133"/>
            </a:xfrm>
            <a:custGeom>
              <a:avLst/>
              <a:gdLst/>
              <a:ahLst/>
              <a:cxnLst/>
              <a:rect r="r" b="b" t="t" l="l"/>
              <a:pathLst>
                <a:path h="412133" w="1222004">
                  <a:moveTo>
                    <a:pt x="118851" y="0"/>
                  </a:moveTo>
                  <a:lnTo>
                    <a:pt x="1103153" y="0"/>
                  </a:lnTo>
                  <a:cubicBezTo>
                    <a:pt x="1134674" y="0"/>
                    <a:pt x="1164905" y="12522"/>
                    <a:pt x="1187194" y="34811"/>
                  </a:cubicBezTo>
                  <a:cubicBezTo>
                    <a:pt x="1209483" y="57100"/>
                    <a:pt x="1222004" y="87330"/>
                    <a:pt x="1222004" y="118851"/>
                  </a:cubicBezTo>
                  <a:lnTo>
                    <a:pt x="1222004" y="293282"/>
                  </a:lnTo>
                  <a:cubicBezTo>
                    <a:pt x="1222004" y="324803"/>
                    <a:pt x="1209483" y="355034"/>
                    <a:pt x="1187194" y="377323"/>
                  </a:cubicBezTo>
                  <a:cubicBezTo>
                    <a:pt x="1164905" y="399612"/>
                    <a:pt x="1134674" y="412133"/>
                    <a:pt x="1103153" y="412133"/>
                  </a:cubicBezTo>
                  <a:lnTo>
                    <a:pt x="118851" y="412133"/>
                  </a:lnTo>
                  <a:cubicBezTo>
                    <a:pt x="87330" y="412133"/>
                    <a:pt x="57100" y="399612"/>
                    <a:pt x="34811" y="377323"/>
                  </a:cubicBezTo>
                  <a:cubicBezTo>
                    <a:pt x="12522" y="355034"/>
                    <a:pt x="0" y="324803"/>
                    <a:pt x="0" y="293282"/>
                  </a:cubicBezTo>
                  <a:lnTo>
                    <a:pt x="0" y="118851"/>
                  </a:lnTo>
                  <a:cubicBezTo>
                    <a:pt x="0" y="87330"/>
                    <a:pt x="12522" y="57100"/>
                    <a:pt x="34811" y="34811"/>
                  </a:cubicBezTo>
                  <a:cubicBezTo>
                    <a:pt x="57100" y="12522"/>
                    <a:pt x="87330" y="0"/>
                    <a:pt x="118851" y="0"/>
                  </a:cubicBezTo>
                  <a:close/>
                </a:path>
              </a:pathLst>
            </a:custGeom>
            <a:solidFill>
              <a:srgbClr val="FFFFFF"/>
            </a:solidFill>
          </p:spPr>
        </p:sp>
        <p:sp>
          <p:nvSpPr>
            <p:cNvPr name="TextBox 16" id="16"/>
            <p:cNvSpPr txBox="true"/>
            <p:nvPr/>
          </p:nvSpPr>
          <p:spPr>
            <a:xfrm>
              <a:off x="0" y="-28575"/>
              <a:ext cx="1222004" cy="440708"/>
            </a:xfrm>
            <a:prstGeom prst="rect">
              <a:avLst/>
            </a:prstGeom>
          </p:spPr>
          <p:txBody>
            <a:bodyPr anchor="ctr" rtlCol="false" tIns="50800" lIns="50800" bIns="50800" rIns="50800"/>
            <a:lstStyle/>
            <a:p>
              <a:pPr algn="ctr">
                <a:lnSpc>
                  <a:spcPts val="2756"/>
                </a:lnSpc>
              </a:pPr>
            </a:p>
          </p:txBody>
        </p:sp>
      </p:grpSp>
      <p:sp>
        <p:nvSpPr>
          <p:cNvPr name="TextBox 17" id="17"/>
          <p:cNvSpPr txBox="true"/>
          <p:nvPr/>
        </p:nvSpPr>
        <p:spPr>
          <a:xfrm rot="0">
            <a:off x="1630940" y="2204854"/>
            <a:ext cx="2483038" cy="1022184"/>
          </a:xfrm>
          <a:prstGeom prst="rect">
            <a:avLst/>
          </a:prstGeom>
        </p:spPr>
        <p:txBody>
          <a:bodyPr anchor="t" rtlCol="false" tIns="0" lIns="0" bIns="0" rIns="0">
            <a:spAutoFit/>
          </a:bodyPr>
          <a:lstStyle/>
          <a:p>
            <a:pPr algn="ctr">
              <a:lnSpc>
                <a:spcPts val="4131"/>
              </a:lnSpc>
              <a:spcBef>
                <a:spcPct val="0"/>
              </a:spcBef>
            </a:pPr>
            <a:r>
              <a:rPr lang="en-US" sz="2951">
                <a:solidFill>
                  <a:srgbClr val="000000"/>
                </a:solidFill>
                <a:latin typeface="Helvetica World"/>
              </a:rPr>
              <a:t>InceptionV3 </a:t>
            </a:r>
          </a:p>
          <a:p>
            <a:pPr algn="ctr">
              <a:lnSpc>
                <a:spcPts val="4131"/>
              </a:lnSpc>
              <a:spcBef>
                <a:spcPct val="0"/>
              </a:spcBef>
            </a:pPr>
            <a:r>
              <a:rPr lang="en-US" sz="2951">
                <a:solidFill>
                  <a:srgbClr val="000000"/>
                </a:solidFill>
                <a:latin typeface="Helvetica World"/>
              </a:rPr>
              <a:t>pre-processing</a:t>
            </a:r>
          </a:p>
        </p:txBody>
      </p:sp>
      <p:grpSp>
        <p:nvGrpSpPr>
          <p:cNvPr name="Group 18" id="18"/>
          <p:cNvGrpSpPr/>
          <p:nvPr/>
        </p:nvGrpSpPr>
        <p:grpSpPr>
          <a:xfrm rot="0">
            <a:off x="1038976" y="4823225"/>
            <a:ext cx="3642110" cy="1419042"/>
            <a:chOff x="0" y="0"/>
            <a:chExt cx="1339712" cy="521980"/>
          </a:xfrm>
        </p:grpSpPr>
        <p:sp>
          <p:nvSpPr>
            <p:cNvPr name="Freeform 19" id="19"/>
            <p:cNvSpPr/>
            <p:nvPr/>
          </p:nvSpPr>
          <p:spPr>
            <a:xfrm flipH="false" flipV="false" rot="0">
              <a:off x="0" y="0"/>
              <a:ext cx="1339712" cy="521980"/>
            </a:xfrm>
            <a:custGeom>
              <a:avLst/>
              <a:gdLst/>
              <a:ahLst/>
              <a:cxnLst/>
              <a:rect r="r" b="b" t="t" l="l"/>
              <a:pathLst>
                <a:path h="521980" w="1339712">
                  <a:moveTo>
                    <a:pt x="108409" y="0"/>
                  </a:moveTo>
                  <a:lnTo>
                    <a:pt x="1231303" y="0"/>
                  </a:lnTo>
                  <a:cubicBezTo>
                    <a:pt x="1291176" y="0"/>
                    <a:pt x="1339712" y="48536"/>
                    <a:pt x="1339712" y="108409"/>
                  </a:cubicBezTo>
                  <a:lnTo>
                    <a:pt x="1339712" y="413571"/>
                  </a:lnTo>
                  <a:cubicBezTo>
                    <a:pt x="1339712" y="473443"/>
                    <a:pt x="1291176" y="521980"/>
                    <a:pt x="1231303" y="521980"/>
                  </a:cubicBezTo>
                  <a:lnTo>
                    <a:pt x="108409" y="521980"/>
                  </a:lnTo>
                  <a:cubicBezTo>
                    <a:pt x="48536" y="521980"/>
                    <a:pt x="0" y="473443"/>
                    <a:pt x="0" y="413571"/>
                  </a:cubicBezTo>
                  <a:lnTo>
                    <a:pt x="0" y="108409"/>
                  </a:lnTo>
                  <a:cubicBezTo>
                    <a:pt x="0" y="48536"/>
                    <a:pt x="48536" y="0"/>
                    <a:pt x="108409" y="0"/>
                  </a:cubicBezTo>
                  <a:close/>
                </a:path>
              </a:pathLst>
            </a:custGeom>
            <a:solidFill>
              <a:srgbClr val="D9D9D9"/>
            </a:solidFill>
          </p:spPr>
        </p:sp>
        <p:sp>
          <p:nvSpPr>
            <p:cNvPr name="TextBox 20" id="20"/>
            <p:cNvSpPr txBox="true"/>
            <p:nvPr/>
          </p:nvSpPr>
          <p:spPr>
            <a:xfrm>
              <a:off x="0" y="-28575"/>
              <a:ext cx="1339712" cy="550555"/>
            </a:xfrm>
            <a:prstGeom prst="rect">
              <a:avLst/>
            </a:prstGeom>
          </p:spPr>
          <p:txBody>
            <a:bodyPr anchor="ctr" rtlCol="false" tIns="50800" lIns="50800" bIns="50800" rIns="50800"/>
            <a:lstStyle/>
            <a:p>
              <a:pPr algn="ctr">
                <a:lnSpc>
                  <a:spcPts val="2756"/>
                </a:lnSpc>
              </a:pPr>
            </a:p>
          </p:txBody>
        </p:sp>
      </p:grpSp>
      <p:grpSp>
        <p:nvGrpSpPr>
          <p:cNvPr name="Group 21" id="21"/>
          <p:cNvGrpSpPr/>
          <p:nvPr/>
        </p:nvGrpSpPr>
        <p:grpSpPr>
          <a:xfrm rot="0">
            <a:off x="1209250" y="4965511"/>
            <a:ext cx="3322112" cy="1120416"/>
            <a:chOff x="0" y="0"/>
            <a:chExt cx="1222004" cy="412133"/>
          </a:xfrm>
        </p:grpSpPr>
        <p:sp>
          <p:nvSpPr>
            <p:cNvPr name="Freeform 22" id="22"/>
            <p:cNvSpPr/>
            <p:nvPr/>
          </p:nvSpPr>
          <p:spPr>
            <a:xfrm flipH="false" flipV="false" rot="0">
              <a:off x="0" y="0"/>
              <a:ext cx="1222004" cy="412133"/>
            </a:xfrm>
            <a:custGeom>
              <a:avLst/>
              <a:gdLst/>
              <a:ahLst/>
              <a:cxnLst/>
              <a:rect r="r" b="b" t="t" l="l"/>
              <a:pathLst>
                <a:path h="412133" w="1222004">
                  <a:moveTo>
                    <a:pt x="118851" y="0"/>
                  </a:moveTo>
                  <a:lnTo>
                    <a:pt x="1103153" y="0"/>
                  </a:lnTo>
                  <a:cubicBezTo>
                    <a:pt x="1134674" y="0"/>
                    <a:pt x="1164905" y="12522"/>
                    <a:pt x="1187194" y="34811"/>
                  </a:cubicBezTo>
                  <a:cubicBezTo>
                    <a:pt x="1209483" y="57100"/>
                    <a:pt x="1222004" y="87330"/>
                    <a:pt x="1222004" y="118851"/>
                  </a:cubicBezTo>
                  <a:lnTo>
                    <a:pt x="1222004" y="293282"/>
                  </a:lnTo>
                  <a:cubicBezTo>
                    <a:pt x="1222004" y="324803"/>
                    <a:pt x="1209483" y="355034"/>
                    <a:pt x="1187194" y="377323"/>
                  </a:cubicBezTo>
                  <a:cubicBezTo>
                    <a:pt x="1164905" y="399612"/>
                    <a:pt x="1134674" y="412133"/>
                    <a:pt x="1103153" y="412133"/>
                  </a:cubicBezTo>
                  <a:lnTo>
                    <a:pt x="118851" y="412133"/>
                  </a:lnTo>
                  <a:cubicBezTo>
                    <a:pt x="87330" y="412133"/>
                    <a:pt x="57100" y="399612"/>
                    <a:pt x="34811" y="377323"/>
                  </a:cubicBezTo>
                  <a:cubicBezTo>
                    <a:pt x="12522" y="355034"/>
                    <a:pt x="0" y="324803"/>
                    <a:pt x="0" y="293282"/>
                  </a:cubicBezTo>
                  <a:lnTo>
                    <a:pt x="0" y="118851"/>
                  </a:lnTo>
                  <a:cubicBezTo>
                    <a:pt x="0" y="87330"/>
                    <a:pt x="12522" y="57100"/>
                    <a:pt x="34811" y="34811"/>
                  </a:cubicBezTo>
                  <a:cubicBezTo>
                    <a:pt x="57100" y="12522"/>
                    <a:pt x="87330" y="0"/>
                    <a:pt x="118851" y="0"/>
                  </a:cubicBezTo>
                  <a:close/>
                </a:path>
              </a:pathLst>
            </a:custGeom>
            <a:solidFill>
              <a:srgbClr val="FFFFFF"/>
            </a:solidFill>
          </p:spPr>
        </p:sp>
        <p:sp>
          <p:nvSpPr>
            <p:cNvPr name="TextBox 23" id="23"/>
            <p:cNvSpPr txBox="true"/>
            <p:nvPr/>
          </p:nvSpPr>
          <p:spPr>
            <a:xfrm>
              <a:off x="0" y="-28575"/>
              <a:ext cx="1222004" cy="440708"/>
            </a:xfrm>
            <a:prstGeom prst="rect">
              <a:avLst/>
            </a:prstGeom>
          </p:spPr>
          <p:txBody>
            <a:bodyPr anchor="ctr" rtlCol="false" tIns="50800" lIns="50800" bIns="50800" rIns="50800"/>
            <a:lstStyle/>
            <a:p>
              <a:pPr algn="ctr">
                <a:lnSpc>
                  <a:spcPts val="2756"/>
                </a:lnSpc>
              </a:pPr>
            </a:p>
          </p:txBody>
        </p:sp>
      </p:grpSp>
      <p:sp>
        <p:nvSpPr>
          <p:cNvPr name="TextBox 24" id="24"/>
          <p:cNvSpPr txBox="true"/>
          <p:nvPr/>
        </p:nvSpPr>
        <p:spPr>
          <a:xfrm rot="0">
            <a:off x="2007063" y="5008203"/>
            <a:ext cx="1705936" cy="1022204"/>
          </a:xfrm>
          <a:prstGeom prst="rect">
            <a:avLst/>
          </a:prstGeom>
        </p:spPr>
        <p:txBody>
          <a:bodyPr anchor="t" rtlCol="false" tIns="0" lIns="0" bIns="0" rIns="0">
            <a:spAutoFit/>
          </a:bodyPr>
          <a:lstStyle/>
          <a:p>
            <a:pPr algn="ctr">
              <a:lnSpc>
                <a:spcPts val="4131"/>
              </a:lnSpc>
            </a:pPr>
            <a:r>
              <a:rPr lang="en-US" sz="2951">
                <a:solidFill>
                  <a:srgbClr val="000000"/>
                </a:solidFill>
                <a:latin typeface="Helvetica World"/>
              </a:rPr>
              <a:t>No output </a:t>
            </a:r>
          </a:p>
          <a:p>
            <a:pPr algn="ctr">
              <a:lnSpc>
                <a:spcPts val="4131"/>
              </a:lnSpc>
              <a:spcBef>
                <a:spcPct val="0"/>
              </a:spcBef>
            </a:pPr>
            <a:r>
              <a:rPr lang="en-US" sz="2951">
                <a:solidFill>
                  <a:srgbClr val="000000"/>
                </a:solidFill>
                <a:latin typeface="Helvetica World"/>
              </a:rPr>
              <a:t>Layer</a:t>
            </a:r>
          </a:p>
        </p:txBody>
      </p:sp>
      <p:grpSp>
        <p:nvGrpSpPr>
          <p:cNvPr name="Group 25" id="25"/>
          <p:cNvGrpSpPr/>
          <p:nvPr/>
        </p:nvGrpSpPr>
        <p:grpSpPr>
          <a:xfrm rot="0">
            <a:off x="1028700" y="7616518"/>
            <a:ext cx="3642110" cy="1419042"/>
            <a:chOff x="0" y="0"/>
            <a:chExt cx="1339712" cy="521980"/>
          </a:xfrm>
        </p:grpSpPr>
        <p:sp>
          <p:nvSpPr>
            <p:cNvPr name="Freeform 26" id="26"/>
            <p:cNvSpPr/>
            <p:nvPr/>
          </p:nvSpPr>
          <p:spPr>
            <a:xfrm flipH="false" flipV="false" rot="0">
              <a:off x="0" y="0"/>
              <a:ext cx="1339712" cy="521980"/>
            </a:xfrm>
            <a:custGeom>
              <a:avLst/>
              <a:gdLst/>
              <a:ahLst/>
              <a:cxnLst/>
              <a:rect r="r" b="b" t="t" l="l"/>
              <a:pathLst>
                <a:path h="521980" w="1339712">
                  <a:moveTo>
                    <a:pt x="108409" y="0"/>
                  </a:moveTo>
                  <a:lnTo>
                    <a:pt x="1231303" y="0"/>
                  </a:lnTo>
                  <a:cubicBezTo>
                    <a:pt x="1291176" y="0"/>
                    <a:pt x="1339712" y="48536"/>
                    <a:pt x="1339712" y="108409"/>
                  </a:cubicBezTo>
                  <a:lnTo>
                    <a:pt x="1339712" y="413571"/>
                  </a:lnTo>
                  <a:cubicBezTo>
                    <a:pt x="1339712" y="473443"/>
                    <a:pt x="1291176" y="521980"/>
                    <a:pt x="1231303" y="521980"/>
                  </a:cubicBezTo>
                  <a:lnTo>
                    <a:pt x="108409" y="521980"/>
                  </a:lnTo>
                  <a:cubicBezTo>
                    <a:pt x="48536" y="521980"/>
                    <a:pt x="0" y="473443"/>
                    <a:pt x="0" y="413571"/>
                  </a:cubicBezTo>
                  <a:lnTo>
                    <a:pt x="0" y="108409"/>
                  </a:lnTo>
                  <a:cubicBezTo>
                    <a:pt x="0" y="48536"/>
                    <a:pt x="48536" y="0"/>
                    <a:pt x="108409" y="0"/>
                  </a:cubicBezTo>
                  <a:close/>
                </a:path>
              </a:pathLst>
            </a:custGeom>
            <a:solidFill>
              <a:srgbClr val="D9D9D9"/>
            </a:solidFill>
          </p:spPr>
        </p:sp>
        <p:sp>
          <p:nvSpPr>
            <p:cNvPr name="TextBox 27" id="27"/>
            <p:cNvSpPr txBox="true"/>
            <p:nvPr/>
          </p:nvSpPr>
          <p:spPr>
            <a:xfrm>
              <a:off x="0" y="-28575"/>
              <a:ext cx="1339712" cy="550555"/>
            </a:xfrm>
            <a:prstGeom prst="rect">
              <a:avLst/>
            </a:prstGeom>
          </p:spPr>
          <p:txBody>
            <a:bodyPr anchor="ctr" rtlCol="false" tIns="50800" lIns="50800" bIns="50800" rIns="50800"/>
            <a:lstStyle/>
            <a:p>
              <a:pPr algn="ctr">
                <a:lnSpc>
                  <a:spcPts val="2756"/>
                </a:lnSpc>
              </a:pPr>
            </a:p>
          </p:txBody>
        </p:sp>
      </p:grpSp>
      <p:grpSp>
        <p:nvGrpSpPr>
          <p:cNvPr name="Group 28" id="28"/>
          <p:cNvGrpSpPr/>
          <p:nvPr/>
        </p:nvGrpSpPr>
        <p:grpSpPr>
          <a:xfrm rot="0">
            <a:off x="1198974" y="7758803"/>
            <a:ext cx="3322112" cy="1120416"/>
            <a:chOff x="0" y="0"/>
            <a:chExt cx="1222004" cy="412133"/>
          </a:xfrm>
        </p:grpSpPr>
        <p:sp>
          <p:nvSpPr>
            <p:cNvPr name="Freeform 29" id="29"/>
            <p:cNvSpPr/>
            <p:nvPr/>
          </p:nvSpPr>
          <p:spPr>
            <a:xfrm flipH="false" flipV="false" rot="0">
              <a:off x="0" y="0"/>
              <a:ext cx="1222004" cy="412133"/>
            </a:xfrm>
            <a:custGeom>
              <a:avLst/>
              <a:gdLst/>
              <a:ahLst/>
              <a:cxnLst/>
              <a:rect r="r" b="b" t="t" l="l"/>
              <a:pathLst>
                <a:path h="412133" w="1222004">
                  <a:moveTo>
                    <a:pt x="118851" y="0"/>
                  </a:moveTo>
                  <a:lnTo>
                    <a:pt x="1103153" y="0"/>
                  </a:lnTo>
                  <a:cubicBezTo>
                    <a:pt x="1134674" y="0"/>
                    <a:pt x="1164905" y="12522"/>
                    <a:pt x="1187194" y="34811"/>
                  </a:cubicBezTo>
                  <a:cubicBezTo>
                    <a:pt x="1209483" y="57100"/>
                    <a:pt x="1222004" y="87330"/>
                    <a:pt x="1222004" y="118851"/>
                  </a:cubicBezTo>
                  <a:lnTo>
                    <a:pt x="1222004" y="293282"/>
                  </a:lnTo>
                  <a:cubicBezTo>
                    <a:pt x="1222004" y="324803"/>
                    <a:pt x="1209483" y="355034"/>
                    <a:pt x="1187194" y="377323"/>
                  </a:cubicBezTo>
                  <a:cubicBezTo>
                    <a:pt x="1164905" y="399612"/>
                    <a:pt x="1134674" y="412133"/>
                    <a:pt x="1103153" y="412133"/>
                  </a:cubicBezTo>
                  <a:lnTo>
                    <a:pt x="118851" y="412133"/>
                  </a:lnTo>
                  <a:cubicBezTo>
                    <a:pt x="87330" y="412133"/>
                    <a:pt x="57100" y="399612"/>
                    <a:pt x="34811" y="377323"/>
                  </a:cubicBezTo>
                  <a:cubicBezTo>
                    <a:pt x="12522" y="355034"/>
                    <a:pt x="0" y="324803"/>
                    <a:pt x="0" y="293282"/>
                  </a:cubicBezTo>
                  <a:lnTo>
                    <a:pt x="0" y="118851"/>
                  </a:lnTo>
                  <a:cubicBezTo>
                    <a:pt x="0" y="87330"/>
                    <a:pt x="12522" y="57100"/>
                    <a:pt x="34811" y="34811"/>
                  </a:cubicBezTo>
                  <a:cubicBezTo>
                    <a:pt x="57100" y="12522"/>
                    <a:pt x="87330" y="0"/>
                    <a:pt x="118851" y="0"/>
                  </a:cubicBezTo>
                  <a:close/>
                </a:path>
              </a:pathLst>
            </a:custGeom>
            <a:solidFill>
              <a:srgbClr val="FFFFFF"/>
            </a:solidFill>
          </p:spPr>
        </p:sp>
        <p:sp>
          <p:nvSpPr>
            <p:cNvPr name="TextBox 30" id="30"/>
            <p:cNvSpPr txBox="true"/>
            <p:nvPr/>
          </p:nvSpPr>
          <p:spPr>
            <a:xfrm>
              <a:off x="0" y="-28575"/>
              <a:ext cx="1222004" cy="440708"/>
            </a:xfrm>
            <a:prstGeom prst="rect">
              <a:avLst/>
            </a:prstGeom>
          </p:spPr>
          <p:txBody>
            <a:bodyPr anchor="ctr" rtlCol="false" tIns="50800" lIns="50800" bIns="50800" rIns="50800"/>
            <a:lstStyle/>
            <a:p>
              <a:pPr algn="ctr">
                <a:lnSpc>
                  <a:spcPts val="2756"/>
                </a:lnSpc>
              </a:pPr>
            </a:p>
          </p:txBody>
        </p:sp>
      </p:grpSp>
      <p:sp>
        <p:nvSpPr>
          <p:cNvPr name="TextBox 31" id="31"/>
          <p:cNvSpPr txBox="true"/>
          <p:nvPr/>
        </p:nvSpPr>
        <p:spPr>
          <a:xfrm rot="0">
            <a:off x="1374566" y="7801496"/>
            <a:ext cx="2995785" cy="1022204"/>
          </a:xfrm>
          <a:prstGeom prst="rect">
            <a:avLst/>
          </a:prstGeom>
        </p:spPr>
        <p:txBody>
          <a:bodyPr anchor="t" rtlCol="false" tIns="0" lIns="0" bIns="0" rIns="0">
            <a:spAutoFit/>
          </a:bodyPr>
          <a:lstStyle/>
          <a:p>
            <a:pPr algn="ctr">
              <a:lnSpc>
                <a:spcPts val="4131"/>
              </a:lnSpc>
              <a:spcBef>
                <a:spcPct val="0"/>
              </a:spcBef>
            </a:pPr>
            <a:r>
              <a:rPr lang="en-US" sz="2951">
                <a:solidFill>
                  <a:srgbClr val="000000"/>
                </a:solidFill>
                <a:latin typeface="Helvetica World"/>
              </a:rPr>
              <a:t>Only Convulation part </a:t>
            </a:r>
          </a:p>
        </p:txBody>
      </p:sp>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5361988" y="1837134"/>
            <a:ext cx="12302978" cy="4096168"/>
          </a:xfrm>
          <a:custGeom>
            <a:avLst/>
            <a:gdLst/>
            <a:ahLst/>
            <a:cxnLst/>
            <a:rect r="r" b="b" t="t" l="l"/>
            <a:pathLst>
              <a:path h="4096168" w="12302978">
                <a:moveTo>
                  <a:pt x="0" y="0"/>
                </a:moveTo>
                <a:lnTo>
                  <a:pt x="12302978" y="0"/>
                </a:lnTo>
                <a:lnTo>
                  <a:pt x="12302978" y="4096168"/>
                </a:lnTo>
                <a:lnTo>
                  <a:pt x="0" y="4096168"/>
                </a:lnTo>
                <a:lnTo>
                  <a:pt x="0" y="0"/>
                </a:lnTo>
                <a:close/>
              </a:path>
            </a:pathLst>
          </a:custGeom>
          <a:blipFill>
            <a:blip r:embed="rId2"/>
            <a:stretch>
              <a:fillRect l="0" t="0" r="0" b="0"/>
            </a:stretch>
          </a:blipFill>
        </p:spPr>
      </p:sp>
      <p:sp>
        <p:nvSpPr>
          <p:cNvPr name="TextBox 9" id="9"/>
          <p:cNvSpPr txBox="true"/>
          <p:nvPr/>
        </p:nvSpPr>
        <p:spPr>
          <a:xfrm rot="0">
            <a:off x="233636" y="-14002"/>
            <a:ext cx="11952911"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Inside the InceptionV3</a:t>
            </a:r>
          </a:p>
        </p:txBody>
      </p:sp>
      <p:grpSp>
        <p:nvGrpSpPr>
          <p:cNvPr name="Group 10" id="10"/>
          <p:cNvGrpSpPr/>
          <p:nvPr/>
        </p:nvGrpSpPr>
        <p:grpSpPr>
          <a:xfrm rot="0">
            <a:off x="443440" y="2997949"/>
            <a:ext cx="4412597" cy="1861555"/>
            <a:chOff x="0" y="0"/>
            <a:chExt cx="1583725" cy="668131"/>
          </a:xfrm>
        </p:grpSpPr>
        <p:sp>
          <p:nvSpPr>
            <p:cNvPr name="Freeform 11" id="11"/>
            <p:cNvSpPr/>
            <p:nvPr/>
          </p:nvSpPr>
          <p:spPr>
            <a:xfrm flipH="false" flipV="false" rot="0">
              <a:off x="0" y="0"/>
              <a:ext cx="1583725" cy="668131"/>
            </a:xfrm>
            <a:custGeom>
              <a:avLst/>
              <a:gdLst/>
              <a:ahLst/>
              <a:cxnLst/>
              <a:rect r="r" b="b" t="t" l="l"/>
              <a:pathLst>
                <a:path h="668131" w="1583725">
                  <a:moveTo>
                    <a:pt x="89480" y="0"/>
                  </a:moveTo>
                  <a:lnTo>
                    <a:pt x="1494245" y="0"/>
                  </a:lnTo>
                  <a:cubicBezTo>
                    <a:pt x="1517977" y="0"/>
                    <a:pt x="1540736" y="9427"/>
                    <a:pt x="1557517" y="26208"/>
                  </a:cubicBezTo>
                  <a:cubicBezTo>
                    <a:pt x="1574298" y="42989"/>
                    <a:pt x="1583725" y="65748"/>
                    <a:pt x="1583725" y="89480"/>
                  </a:cubicBezTo>
                  <a:lnTo>
                    <a:pt x="1583725" y="578651"/>
                  </a:lnTo>
                  <a:cubicBezTo>
                    <a:pt x="1583725" y="602383"/>
                    <a:pt x="1574298" y="625142"/>
                    <a:pt x="1557517" y="641923"/>
                  </a:cubicBezTo>
                  <a:cubicBezTo>
                    <a:pt x="1540736" y="658703"/>
                    <a:pt x="1517977" y="668131"/>
                    <a:pt x="1494245" y="668131"/>
                  </a:cubicBezTo>
                  <a:lnTo>
                    <a:pt x="89480" y="668131"/>
                  </a:lnTo>
                  <a:cubicBezTo>
                    <a:pt x="65748" y="668131"/>
                    <a:pt x="42989" y="658703"/>
                    <a:pt x="26208" y="641923"/>
                  </a:cubicBezTo>
                  <a:cubicBezTo>
                    <a:pt x="9427" y="625142"/>
                    <a:pt x="0" y="602383"/>
                    <a:pt x="0" y="578651"/>
                  </a:cubicBezTo>
                  <a:lnTo>
                    <a:pt x="0" y="89480"/>
                  </a:lnTo>
                  <a:cubicBezTo>
                    <a:pt x="0" y="65748"/>
                    <a:pt x="9427" y="42989"/>
                    <a:pt x="26208" y="26208"/>
                  </a:cubicBezTo>
                  <a:cubicBezTo>
                    <a:pt x="42989" y="9427"/>
                    <a:pt x="65748" y="0"/>
                    <a:pt x="89480" y="0"/>
                  </a:cubicBezTo>
                  <a:close/>
                </a:path>
              </a:pathLst>
            </a:custGeom>
            <a:solidFill>
              <a:srgbClr val="D9D9D9"/>
            </a:solidFill>
          </p:spPr>
        </p:sp>
        <p:sp>
          <p:nvSpPr>
            <p:cNvPr name="TextBox 12" id="12"/>
            <p:cNvSpPr txBox="true"/>
            <p:nvPr/>
          </p:nvSpPr>
          <p:spPr>
            <a:xfrm>
              <a:off x="0" y="-28575"/>
              <a:ext cx="1583725" cy="696706"/>
            </a:xfrm>
            <a:prstGeom prst="rect">
              <a:avLst/>
            </a:prstGeom>
          </p:spPr>
          <p:txBody>
            <a:bodyPr anchor="ctr" rtlCol="false" tIns="50800" lIns="50800" bIns="50800" rIns="50800"/>
            <a:lstStyle/>
            <a:p>
              <a:pPr algn="ctr">
                <a:lnSpc>
                  <a:spcPts val="2756"/>
                </a:lnSpc>
              </a:pPr>
            </a:p>
          </p:txBody>
        </p:sp>
      </p:grpSp>
      <p:grpSp>
        <p:nvGrpSpPr>
          <p:cNvPr name="Group 13" id="13"/>
          <p:cNvGrpSpPr/>
          <p:nvPr/>
        </p:nvGrpSpPr>
        <p:grpSpPr>
          <a:xfrm rot="0">
            <a:off x="553492" y="3181542"/>
            <a:ext cx="4165679" cy="1468656"/>
            <a:chOff x="0" y="0"/>
            <a:chExt cx="1495104" cy="527115"/>
          </a:xfrm>
        </p:grpSpPr>
        <p:sp>
          <p:nvSpPr>
            <p:cNvPr name="Freeform 14" id="14"/>
            <p:cNvSpPr/>
            <p:nvPr/>
          </p:nvSpPr>
          <p:spPr>
            <a:xfrm flipH="false" flipV="false" rot="0">
              <a:off x="0" y="0"/>
              <a:ext cx="1495104" cy="527115"/>
            </a:xfrm>
            <a:custGeom>
              <a:avLst/>
              <a:gdLst/>
              <a:ahLst/>
              <a:cxnLst/>
              <a:rect r="r" b="b" t="t" l="l"/>
              <a:pathLst>
                <a:path h="527115" w="1495104">
                  <a:moveTo>
                    <a:pt x="94784" y="0"/>
                  </a:moveTo>
                  <a:lnTo>
                    <a:pt x="1400320" y="0"/>
                  </a:lnTo>
                  <a:cubicBezTo>
                    <a:pt x="1425458" y="0"/>
                    <a:pt x="1449567" y="9986"/>
                    <a:pt x="1467342" y="27761"/>
                  </a:cubicBezTo>
                  <a:cubicBezTo>
                    <a:pt x="1485118" y="45537"/>
                    <a:pt x="1495104" y="69645"/>
                    <a:pt x="1495104" y="94784"/>
                  </a:cubicBezTo>
                  <a:lnTo>
                    <a:pt x="1495104" y="432332"/>
                  </a:lnTo>
                  <a:cubicBezTo>
                    <a:pt x="1495104" y="457470"/>
                    <a:pt x="1485118" y="481578"/>
                    <a:pt x="1467342" y="499354"/>
                  </a:cubicBezTo>
                  <a:cubicBezTo>
                    <a:pt x="1449567" y="517129"/>
                    <a:pt x="1425458" y="527115"/>
                    <a:pt x="1400320" y="527115"/>
                  </a:cubicBezTo>
                  <a:lnTo>
                    <a:pt x="94784" y="527115"/>
                  </a:lnTo>
                  <a:cubicBezTo>
                    <a:pt x="69645" y="527115"/>
                    <a:pt x="45537" y="517129"/>
                    <a:pt x="27761" y="499354"/>
                  </a:cubicBezTo>
                  <a:cubicBezTo>
                    <a:pt x="9986" y="481578"/>
                    <a:pt x="0" y="457470"/>
                    <a:pt x="0" y="432332"/>
                  </a:cubicBezTo>
                  <a:lnTo>
                    <a:pt x="0" y="94784"/>
                  </a:lnTo>
                  <a:cubicBezTo>
                    <a:pt x="0" y="69645"/>
                    <a:pt x="9986" y="45537"/>
                    <a:pt x="27761" y="27761"/>
                  </a:cubicBezTo>
                  <a:cubicBezTo>
                    <a:pt x="45537" y="9986"/>
                    <a:pt x="69645" y="0"/>
                    <a:pt x="94784" y="0"/>
                  </a:cubicBezTo>
                  <a:close/>
                </a:path>
              </a:pathLst>
            </a:custGeom>
            <a:solidFill>
              <a:srgbClr val="FFFFFF"/>
            </a:solidFill>
          </p:spPr>
        </p:sp>
        <p:sp>
          <p:nvSpPr>
            <p:cNvPr name="TextBox 15" id="15"/>
            <p:cNvSpPr txBox="true"/>
            <p:nvPr/>
          </p:nvSpPr>
          <p:spPr>
            <a:xfrm>
              <a:off x="0" y="-28575"/>
              <a:ext cx="1495104" cy="555690"/>
            </a:xfrm>
            <a:prstGeom prst="rect">
              <a:avLst/>
            </a:prstGeom>
          </p:spPr>
          <p:txBody>
            <a:bodyPr anchor="ctr" rtlCol="false" tIns="50800" lIns="50800" bIns="50800" rIns="50800"/>
            <a:lstStyle/>
            <a:p>
              <a:pPr algn="ctr">
                <a:lnSpc>
                  <a:spcPts val="2756"/>
                </a:lnSpc>
              </a:pPr>
            </a:p>
          </p:txBody>
        </p:sp>
      </p:grpSp>
      <p:sp>
        <p:nvSpPr>
          <p:cNvPr name="TextBox 16" id="16"/>
          <p:cNvSpPr txBox="true"/>
          <p:nvPr/>
        </p:nvSpPr>
        <p:spPr>
          <a:xfrm rot="0">
            <a:off x="623957" y="3326229"/>
            <a:ext cx="4095465" cy="1035812"/>
          </a:xfrm>
          <a:prstGeom prst="rect">
            <a:avLst/>
          </a:prstGeom>
        </p:spPr>
        <p:txBody>
          <a:bodyPr anchor="t" rtlCol="false" tIns="0" lIns="0" bIns="0" rIns="0">
            <a:spAutoFit/>
          </a:bodyPr>
          <a:lstStyle/>
          <a:p>
            <a:pPr>
              <a:lnSpc>
                <a:spcPts val="2758"/>
              </a:lnSpc>
            </a:pPr>
            <a:r>
              <a:rPr lang="en-US" sz="1970">
                <a:solidFill>
                  <a:srgbClr val="000000"/>
                </a:solidFill>
                <a:latin typeface="Helvetica World Bold"/>
              </a:rPr>
              <a:t>Convolution</a:t>
            </a:r>
          </a:p>
          <a:p>
            <a:pPr>
              <a:lnSpc>
                <a:spcPts val="2758"/>
              </a:lnSpc>
              <a:spcBef>
                <a:spcPct val="0"/>
              </a:spcBef>
            </a:pPr>
            <a:r>
              <a:rPr lang="en-US" sz="1970">
                <a:solidFill>
                  <a:srgbClr val="000000"/>
                </a:solidFill>
                <a:latin typeface="Helvetica World"/>
              </a:rPr>
              <a:t>Applying filters to extract low-level features such as edges and textures.</a:t>
            </a:r>
          </a:p>
        </p:txBody>
      </p:sp>
      <p:grpSp>
        <p:nvGrpSpPr>
          <p:cNvPr name="Group 17" id="17"/>
          <p:cNvGrpSpPr/>
          <p:nvPr/>
        </p:nvGrpSpPr>
        <p:grpSpPr>
          <a:xfrm rot="0">
            <a:off x="623957" y="6609503"/>
            <a:ext cx="4062420" cy="2648797"/>
            <a:chOff x="0" y="0"/>
            <a:chExt cx="1661922" cy="1083613"/>
          </a:xfrm>
        </p:grpSpPr>
        <p:sp>
          <p:nvSpPr>
            <p:cNvPr name="Freeform 18" id="18"/>
            <p:cNvSpPr/>
            <p:nvPr/>
          </p:nvSpPr>
          <p:spPr>
            <a:xfrm flipH="false" flipV="false" rot="0">
              <a:off x="0" y="0"/>
              <a:ext cx="1661922" cy="1083614"/>
            </a:xfrm>
            <a:custGeom>
              <a:avLst/>
              <a:gdLst/>
              <a:ahLst/>
              <a:cxnLst/>
              <a:rect r="r" b="b" t="t" l="l"/>
              <a:pathLst>
                <a:path h="1083614" w="1661922">
                  <a:moveTo>
                    <a:pt x="97193" y="0"/>
                  </a:moveTo>
                  <a:lnTo>
                    <a:pt x="1564729" y="0"/>
                  </a:lnTo>
                  <a:cubicBezTo>
                    <a:pt x="1618407" y="0"/>
                    <a:pt x="1661922" y="43515"/>
                    <a:pt x="1661922" y="97193"/>
                  </a:cubicBezTo>
                  <a:lnTo>
                    <a:pt x="1661922" y="986421"/>
                  </a:lnTo>
                  <a:cubicBezTo>
                    <a:pt x="1661922" y="1012198"/>
                    <a:pt x="1651682" y="1036919"/>
                    <a:pt x="1633455" y="1055146"/>
                  </a:cubicBezTo>
                  <a:cubicBezTo>
                    <a:pt x="1615228" y="1073374"/>
                    <a:pt x="1590506" y="1083614"/>
                    <a:pt x="1564729" y="1083614"/>
                  </a:cubicBezTo>
                  <a:lnTo>
                    <a:pt x="97193" y="1083614"/>
                  </a:lnTo>
                  <a:cubicBezTo>
                    <a:pt x="43515" y="1083614"/>
                    <a:pt x="0" y="1040099"/>
                    <a:pt x="0" y="986421"/>
                  </a:cubicBezTo>
                  <a:lnTo>
                    <a:pt x="0" y="97193"/>
                  </a:lnTo>
                  <a:cubicBezTo>
                    <a:pt x="0" y="43515"/>
                    <a:pt x="43515" y="0"/>
                    <a:pt x="97193" y="0"/>
                  </a:cubicBezTo>
                  <a:close/>
                </a:path>
              </a:pathLst>
            </a:custGeom>
            <a:solidFill>
              <a:srgbClr val="D9D9D9"/>
            </a:solidFill>
          </p:spPr>
        </p:sp>
        <p:sp>
          <p:nvSpPr>
            <p:cNvPr name="TextBox 19" id="19"/>
            <p:cNvSpPr txBox="true"/>
            <p:nvPr/>
          </p:nvSpPr>
          <p:spPr>
            <a:xfrm>
              <a:off x="0" y="-28575"/>
              <a:ext cx="1661922" cy="1112188"/>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720508" y="6798257"/>
            <a:ext cx="3784249" cy="2286275"/>
            <a:chOff x="0" y="0"/>
            <a:chExt cx="1548123" cy="935307"/>
          </a:xfrm>
        </p:grpSpPr>
        <p:sp>
          <p:nvSpPr>
            <p:cNvPr name="Freeform 21" id="21"/>
            <p:cNvSpPr/>
            <p:nvPr/>
          </p:nvSpPr>
          <p:spPr>
            <a:xfrm flipH="false" flipV="false" rot="0">
              <a:off x="0" y="0"/>
              <a:ext cx="1548123" cy="935307"/>
            </a:xfrm>
            <a:custGeom>
              <a:avLst/>
              <a:gdLst/>
              <a:ahLst/>
              <a:cxnLst/>
              <a:rect r="r" b="b" t="t" l="l"/>
              <a:pathLst>
                <a:path h="935307" w="1548123">
                  <a:moveTo>
                    <a:pt x="104337" y="0"/>
                  </a:moveTo>
                  <a:lnTo>
                    <a:pt x="1443786" y="0"/>
                  </a:lnTo>
                  <a:cubicBezTo>
                    <a:pt x="1471458" y="0"/>
                    <a:pt x="1497996" y="10993"/>
                    <a:pt x="1517563" y="30560"/>
                  </a:cubicBezTo>
                  <a:cubicBezTo>
                    <a:pt x="1537130" y="50127"/>
                    <a:pt x="1548123" y="76665"/>
                    <a:pt x="1548123" y="104337"/>
                  </a:cubicBezTo>
                  <a:lnTo>
                    <a:pt x="1548123" y="830970"/>
                  </a:lnTo>
                  <a:cubicBezTo>
                    <a:pt x="1548123" y="858642"/>
                    <a:pt x="1537130" y="885180"/>
                    <a:pt x="1517563" y="904747"/>
                  </a:cubicBezTo>
                  <a:cubicBezTo>
                    <a:pt x="1497996" y="924314"/>
                    <a:pt x="1471458" y="935307"/>
                    <a:pt x="1443786" y="935307"/>
                  </a:cubicBezTo>
                  <a:lnTo>
                    <a:pt x="104337" y="935307"/>
                  </a:lnTo>
                  <a:cubicBezTo>
                    <a:pt x="76665" y="935307"/>
                    <a:pt x="50127" y="924314"/>
                    <a:pt x="30560" y="904747"/>
                  </a:cubicBezTo>
                  <a:cubicBezTo>
                    <a:pt x="10993" y="885180"/>
                    <a:pt x="0" y="858642"/>
                    <a:pt x="0" y="830970"/>
                  </a:cubicBezTo>
                  <a:lnTo>
                    <a:pt x="0" y="104337"/>
                  </a:lnTo>
                  <a:cubicBezTo>
                    <a:pt x="0" y="76665"/>
                    <a:pt x="10993" y="50127"/>
                    <a:pt x="30560" y="30560"/>
                  </a:cubicBezTo>
                  <a:cubicBezTo>
                    <a:pt x="50127" y="10993"/>
                    <a:pt x="76665" y="0"/>
                    <a:pt x="104337" y="0"/>
                  </a:cubicBezTo>
                  <a:close/>
                </a:path>
              </a:pathLst>
            </a:custGeom>
            <a:solidFill>
              <a:srgbClr val="FFFFFF"/>
            </a:solidFill>
          </p:spPr>
        </p:sp>
        <p:sp>
          <p:nvSpPr>
            <p:cNvPr name="TextBox 22" id="22"/>
            <p:cNvSpPr txBox="true"/>
            <p:nvPr/>
          </p:nvSpPr>
          <p:spPr>
            <a:xfrm>
              <a:off x="0" y="-28575"/>
              <a:ext cx="1548123" cy="963882"/>
            </a:xfrm>
            <a:prstGeom prst="rect">
              <a:avLst/>
            </a:prstGeom>
          </p:spPr>
          <p:txBody>
            <a:bodyPr anchor="ctr" rtlCol="false" tIns="50800" lIns="50800" bIns="50800" rIns="50800"/>
            <a:lstStyle/>
            <a:p>
              <a:pPr algn="ctr">
                <a:lnSpc>
                  <a:spcPts val="2756"/>
                </a:lnSpc>
              </a:pPr>
            </a:p>
          </p:txBody>
        </p:sp>
      </p:grpSp>
      <p:sp>
        <p:nvSpPr>
          <p:cNvPr name="TextBox 23" id="23"/>
          <p:cNvSpPr txBox="true"/>
          <p:nvPr/>
        </p:nvSpPr>
        <p:spPr>
          <a:xfrm rot="0">
            <a:off x="911709" y="6878850"/>
            <a:ext cx="3463447" cy="2082513"/>
          </a:xfrm>
          <a:prstGeom prst="rect">
            <a:avLst/>
          </a:prstGeom>
        </p:spPr>
        <p:txBody>
          <a:bodyPr anchor="t" rtlCol="false" tIns="0" lIns="0" bIns="0" rIns="0">
            <a:spAutoFit/>
          </a:bodyPr>
          <a:lstStyle/>
          <a:p>
            <a:pPr>
              <a:lnSpc>
                <a:spcPts val="2763"/>
              </a:lnSpc>
            </a:pPr>
            <a:r>
              <a:rPr lang="en-US" sz="1974">
                <a:solidFill>
                  <a:srgbClr val="000000"/>
                </a:solidFill>
                <a:latin typeface="Helvetica World Bold"/>
              </a:rPr>
              <a:t>Maxpooling</a:t>
            </a:r>
          </a:p>
          <a:p>
            <a:pPr>
              <a:lnSpc>
                <a:spcPts val="2763"/>
              </a:lnSpc>
              <a:spcBef>
                <a:spcPct val="0"/>
              </a:spcBef>
            </a:pPr>
            <a:r>
              <a:rPr lang="en-US" sz="1974">
                <a:solidFill>
                  <a:srgbClr val="000000"/>
                </a:solidFill>
                <a:latin typeface="Helvetica World"/>
              </a:rPr>
              <a:t>Reducing feature map sizes by retaining the maximum values within pooling windows, aiding in data dimensionality reduction.</a:t>
            </a:r>
          </a:p>
        </p:txBody>
      </p:sp>
      <p:grpSp>
        <p:nvGrpSpPr>
          <p:cNvPr name="Group 24" id="24"/>
          <p:cNvGrpSpPr/>
          <p:nvPr/>
        </p:nvGrpSpPr>
        <p:grpSpPr>
          <a:xfrm rot="0">
            <a:off x="5353127" y="7111939"/>
            <a:ext cx="3871275" cy="2034604"/>
            <a:chOff x="0" y="0"/>
            <a:chExt cx="1583725" cy="832349"/>
          </a:xfrm>
        </p:grpSpPr>
        <p:sp>
          <p:nvSpPr>
            <p:cNvPr name="Freeform 25" id="25"/>
            <p:cNvSpPr/>
            <p:nvPr/>
          </p:nvSpPr>
          <p:spPr>
            <a:xfrm flipH="false" flipV="false" rot="0">
              <a:off x="0" y="0"/>
              <a:ext cx="1583725" cy="832349"/>
            </a:xfrm>
            <a:custGeom>
              <a:avLst/>
              <a:gdLst/>
              <a:ahLst/>
              <a:cxnLst/>
              <a:rect r="r" b="b" t="t" l="l"/>
              <a:pathLst>
                <a:path h="832349" w="1583725">
                  <a:moveTo>
                    <a:pt x="101992" y="0"/>
                  </a:moveTo>
                  <a:lnTo>
                    <a:pt x="1481733" y="0"/>
                  </a:lnTo>
                  <a:cubicBezTo>
                    <a:pt x="1508783" y="0"/>
                    <a:pt x="1534725" y="10746"/>
                    <a:pt x="1553852" y="29873"/>
                  </a:cubicBezTo>
                  <a:cubicBezTo>
                    <a:pt x="1572980" y="49000"/>
                    <a:pt x="1583725" y="74942"/>
                    <a:pt x="1583725" y="101992"/>
                  </a:cubicBezTo>
                  <a:lnTo>
                    <a:pt x="1583725" y="730358"/>
                  </a:lnTo>
                  <a:cubicBezTo>
                    <a:pt x="1583725" y="757408"/>
                    <a:pt x="1572980" y="783350"/>
                    <a:pt x="1553852" y="802477"/>
                  </a:cubicBezTo>
                  <a:cubicBezTo>
                    <a:pt x="1534725" y="821604"/>
                    <a:pt x="1508783" y="832349"/>
                    <a:pt x="1481733" y="832349"/>
                  </a:cubicBezTo>
                  <a:lnTo>
                    <a:pt x="101992" y="832349"/>
                  </a:lnTo>
                  <a:cubicBezTo>
                    <a:pt x="74942" y="832349"/>
                    <a:pt x="49000" y="821604"/>
                    <a:pt x="29873" y="802477"/>
                  </a:cubicBezTo>
                  <a:cubicBezTo>
                    <a:pt x="10746" y="783350"/>
                    <a:pt x="0" y="757408"/>
                    <a:pt x="0" y="730358"/>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26" id="26"/>
            <p:cNvSpPr txBox="true"/>
            <p:nvPr/>
          </p:nvSpPr>
          <p:spPr>
            <a:xfrm>
              <a:off x="0" y="-28575"/>
              <a:ext cx="1583725" cy="860924"/>
            </a:xfrm>
            <a:prstGeom prst="rect">
              <a:avLst/>
            </a:prstGeom>
          </p:spPr>
          <p:txBody>
            <a:bodyPr anchor="ctr" rtlCol="false" tIns="50800" lIns="50800" bIns="50800" rIns="50800"/>
            <a:lstStyle/>
            <a:p>
              <a:pPr algn="ctr">
                <a:lnSpc>
                  <a:spcPts val="2756"/>
                </a:lnSpc>
              </a:pPr>
            </a:p>
          </p:txBody>
        </p:sp>
      </p:grpSp>
      <p:grpSp>
        <p:nvGrpSpPr>
          <p:cNvPr name="Group 27" id="27"/>
          <p:cNvGrpSpPr/>
          <p:nvPr/>
        </p:nvGrpSpPr>
        <p:grpSpPr>
          <a:xfrm rot="0">
            <a:off x="5449678" y="7300693"/>
            <a:ext cx="3654648" cy="1634536"/>
            <a:chOff x="0" y="0"/>
            <a:chExt cx="1495104" cy="668683"/>
          </a:xfrm>
        </p:grpSpPr>
        <p:sp>
          <p:nvSpPr>
            <p:cNvPr name="Freeform 28" id="28"/>
            <p:cNvSpPr/>
            <p:nvPr/>
          </p:nvSpPr>
          <p:spPr>
            <a:xfrm flipH="false" flipV="false" rot="0">
              <a:off x="0" y="0"/>
              <a:ext cx="1495104" cy="668683"/>
            </a:xfrm>
            <a:custGeom>
              <a:avLst/>
              <a:gdLst/>
              <a:ahLst/>
              <a:cxnLst/>
              <a:rect r="r" b="b" t="t" l="l"/>
              <a:pathLst>
                <a:path h="668683" w="1495104">
                  <a:moveTo>
                    <a:pt x="108037" y="0"/>
                  </a:moveTo>
                  <a:lnTo>
                    <a:pt x="1387067" y="0"/>
                  </a:lnTo>
                  <a:cubicBezTo>
                    <a:pt x="1415720" y="0"/>
                    <a:pt x="1443200" y="11382"/>
                    <a:pt x="1463460" y="31643"/>
                  </a:cubicBezTo>
                  <a:cubicBezTo>
                    <a:pt x="1483721" y="51904"/>
                    <a:pt x="1495104" y="79384"/>
                    <a:pt x="1495104" y="108037"/>
                  </a:cubicBezTo>
                  <a:lnTo>
                    <a:pt x="1495104" y="560646"/>
                  </a:lnTo>
                  <a:cubicBezTo>
                    <a:pt x="1495104" y="589299"/>
                    <a:pt x="1483721" y="616779"/>
                    <a:pt x="1463460" y="637040"/>
                  </a:cubicBezTo>
                  <a:cubicBezTo>
                    <a:pt x="1443200" y="657301"/>
                    <a:pt x="1415720" y="668683"/>
                    <a:pt x="1387067" y="668683"/>
                  </a:cubicBezTo>
                  <a:lnTo>
                    <a:pt x="108037" y="668683"/>
                  </a:lnTo>
                  <a:cubicBezTo>
                    <a:pt x="79384" y="668683"/>
                    <a:pt x="51904" y="657301"/>
                    <a:pt x="31643" y="637040"/>
                  </a:cubicBezTo>
                  <a:cubicBezTo>
                    <a:pt x="11382" y="616779"/>
                    <a:pt x="0" y="589299"/>
                    <a:pt x="0" y="56064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29" id="29"/>
            <p:cNvSpPr txBox="true"/>
            <p:nvPr/>
          </p:nvSpPr>
          <p:spPr>
            <a:xfrm>
              <a:off x="0" y="-28575"/>
              <a:ext cx="1495104" cy="697258"/>
            </a:xfrm>
            <a:prstGeom prst="rect">
              <a:avLst/>
            </a:prstGeom>
          </p:spPr>
          <p:txBody>
            <a:bodyPr anchor="ctr" rtlCol="false" tIns="50800" lIns="50800" bIns="50800" rIns="50800"/>
            <a:lstStyle/>
            <a:p>
              <a:pPr algn="ctr">
                <a:lnSpc>
                  <a:spcPts val="2756"/>
                </a:lnSpc>
              </a:pPr>
            </a:p>
          </p:txBody>
        </p:sp>
      </p:grpSp>
      <p:sp>
        <p:nvSpPr>
          <p:cNvPr name="TextBox 30" id="30"/>
          <p:cNvSpPr txBox="true"/>
          <p:nvPr/>
        </p:nvSpPr>
        <p:spPr>
          <a:xfrm rot="0">
            <a:off x="5640880" y="7381286"/>
            <a:ext cx="3415171" cy="1390504"/>
          </a:xfrm>
          <a:prstGeom prst="rect">
            <a:avLst/>
          </a:prstGeom>
        </p:spPr>
        <p:txBody>
          <a:bodyPr anchor="t" rtlCol="false" tIns="0" lIns="0" bIns="0" rIns="0">
            <a:spAutoFit/>
          </a:bodyPr>
          <a:lstStyle/>
          <a:p>
            <a:pPr>
              <a:lnSpc>
                <a:spcPts val="2763"/>
              </a:lnSpc>
            </a:pPr>
            <a:r>
              <a:rPr lang="en-US" sz="1974">
                <a:solidFill>
                  <a:srgbClr val="000000"/>
                </a:solidFill>
                <a:latin typeface="Helvetica World Bold"/>
              </a:rPr>
              <a:t>Avgpool</a:t>
            </a:r>
          </a:p>
          <a:p>
            <a:pPr>
              <a:lnSpc>
                <a:spcPts val="2763"/>
              </a:lnSpc>
              <a:spcBef>
                <a:spcPct val="0"/>
              </a:spcBef>
            </a:pPr>
            <a:r>
              <a:rPr lang="en-US" sz="1974">
                <a:solidFill>
                  <a:srgbClr val="000000"/>
                </a:solidFill>
                <a:latin typeface="Helvetica World"/>
              </a:rPr>
              <a:t>Compresses feature maps by calculating the average values in pooling windows.</a:t>
            </a:r>
          </a:p>
        </p:txBody>
      </p:sp>
      <p:grpSp>
        <p:nvGrpSpPr>
          <p:cNvPr name="Group 31" id="31"/>
          <p:cNvGrpSpPr/>
          <p:nvPr/>
        </p:nvGrpSpPr>
        <p:grpSpPr>
          <a:xfrm rot="0">
            <a:off x="9767327" y="7071730"/>
            <a:ext cx="3871275" cy="2034604"/>
            <a:chOff x="0" y="0"/>
            <a:chExt cx="1583725" cy="832349"/>
          </a:xfrm>
        </p:grpSpPr>
        <p:sp>
          <p:nvSpPr>
            <p:cNvPr name="Freeform 32" id="32"/>
            <p:cNvSpPr/>
            <p:nvPr/>
          </p:nvSpPr>
          <p:spPr>
            <a:xfrm flipH="false" flipV="false" rot="0">
              <a:off x="0" y="0"/>
              <a:ext cx="1583725" cy="832349"/>
            </a:xfrm>
            <a:custGeom>
              <a:avLst/>
              <a:gdLst/>
              <a:ahLst/>
              <a:cxnLst/>
              <a:rect r="r" b="b" t="t" l="l"/>
              <a:pathLst>
                <a:path h="832349" w="1583725">
                  <a:moveTo>
                    <a:pt x="101992" y="0"/>
                  </a:moveTo>
                  <a:lnTo>
                    <a:pt x="1481733" y="0"/>
                  </a:lnTo>
                  <a:cubicBezTo>
                    <a:pt x="1508783" y="0"/>
                    <a:pt x="1534725" y="10746"/>
                    <a:pt x="1553852" y="29873"/>
                  </a:cubicBezTo>
                  <a:cubicBezTo>
                    <a:pt x="1572980" y="49000"/>
                    <a:pt x="1583725" y="74942"/>
                    <a:pt x="1583725" y="101992"/>
                  </a:cubicBezTo>
                  <a:lnTo>
                    <a:pt x="1583725" y="730358"/>
                  </a:lnTo>
                  <a:cubicBezTo>
                    <a:pt x="1583725" y="757408"/>
                    <a:pt x="1572980" y="783350"/>
                    <a:pt x="1553852" y="802477"/>
                  </a:cubicBezTo>
                  <a:cubicBezTo>
                    <a:pt x="1534725" y="821604"/>
                    <a:pt x="1508783" y="832349"/>
                    <a:pt x="1481733" y="832349"/>
                  </a:cubicBezTo>
                  <a:lnTo>
                    <a:pt x="101992" y="832349"/>
                  </a:lnTo>
                  <a:cubicBezTo>
                    <a:pt x="74942" y="832349"/>
                    <a:pt x="49000" y="821604"/>
                    <a:pt x="29873" y="802477"/>
                  </a:cubicBezTo>
                  <a:cubicBezTo>
                    <a:pt x="10746" y="783350"/>
                    <a:pt x="0" y="757408"/>
                    <a:pt x="0" y="730358"/>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33" id="33"/>
            <p:cNvSpPr txBox="true"/>
            <p:nvPr/>
          </p:nvSpPr>
          <p:spPr>
            <a:xfrm>
              <a:off x="0" y="-28575"/>
              <a:ext cx="1583725" cy="860924"/>
            </a:xfrm>
            <a:prstGeom prst="rect">
              <a:avLst/>
            </a:prstGeom>
          </p:spPr>
          <p:txBody>
            <a:bodyPr anchor="ctr" rtlCol="false" tIns="50800" lIns="50800" bIns="50800" rIns="50800"/>
            <a:lstStyle/>
            <a:p>
              <a:pPr algn="ctr">
                <a:lnSpc>
                  <a:spcPts val="2756"/>
                </a:lnSpc>
              </a:pPr>
            </a:p>
          </p:txBody>
        </p:sp>
      </p:grpSp>
      <p:grpSp>
        <p:nvGrpSpPr>
          <p:cNvPr name="Group 34" id="34"/>
          <p:cNvGrpSpPr/>
          <p:nvPr/>
        </p:nvGrpSpPr>
        <p:grpSpPr>
          <a:xfrm rot="0">
            <a:off x="9863879" y="7260484"/>
            <a:ext cx="3654648" cy="1634536"/>
            <a:chOff x="0" y="0"/>
            <a:chExt cx="1495104" cy="668683"/>
          </a:xfrm>
        </p:grpSpPr>
        <p:sp>
          <p:nvSpPr>
            <p:cNvPr name="Freeform 35" id="35"/>
            <p:cNvSpPr/>
            <p:nvPr/>
          </p:nvSpPr>
          <p:spPr>
            <a:xfrm flipH="false" flipV="false" rot="0">
              <a:off x="0" y="0"/>
              <a:ext cx="1495104" cy="668683"/>
            </a:xfrm>
            <a:custGeom>
              <a:avLst/>
              <a:gdLst/>
              <a:ahLst/>
              <a:cxnLst/>
              <a:rect r="r" b="b" t="t" l="l"/>
              <a:pathLst>
                <a:path h="668683" w="1495104">
                  <a:moveTo>
                    <a:pt x="108037" y="0"/>
                  </a:moveTo>
                  <a:lnTo>
                    <a:pt x="1387067" y="0"/>
                  </a:lnTo>
                  <a:cubicBezTo>
                    <a:pt x="1415720" y="0"/>
                    <a:pt x="1443200" y="11382"/>
                    <a:pt x="1463460" y="31643"/>
                  </a:cubicBezTo>
                  <a:cubicBezTo>
                    <a:pt x="1483721" y="51904"/>
                    <a:pt x="1495104" y="79384"/>
                    <a:pt x="1495104" y="108037"/>
                  </a:cubicBezTo>
                  <a:lnTo>
                    <a:pt x="1495104" y="560646"/>
                  </a:lnTo>
                  <a:cubicBezTo>
                    <a:pt x="1495104" y="589299"/>
                    <a:pt x="1483721" y="616779"/>
                    <a:pt x="1463460" y="637040"/>
                  </a:cubicBezTo>
                  <a:cubicBezTo>
                    <a:pt x="1443200" y="657301"/>
                    <a:pt x="1415720" y="668683"/>
                    <a:pt x="1387067" y="668683"/>
                  </a:cubicBezTo>
                  <a:lnTo>
                    <a:pt x="108037" y="668683"/>
                  </a:lnTo>
                  <a:cubicBezTo>
                    <a:pt x="79384" y="668683"/>
                    <a:pt x="51904" y="657301"/>
                    <a:pt x="31643" y="637040"/>
                  </a:cubicBezTo>
                  <a:cubicBezTo>
                    <a:pt x="11382" y="616779"/>
                    <a:pt x="0" y="589299"/>
                    <a:pt x="0" y="560646"/>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36" id="36"/>
            <p:cNvSpPr txBox="true"/>
            <p:nvPr/>
          </p:nvSpPr>
          <p:spPr>
            <a:xfrm>
              <a:off x="0" y="-28575"/>
              <a:ext cx="1495104" cy="697258"/>
            </a:xfrm>
            <a:prstGeom prst="rect">
              <a:avLst/>
            </a:prstGeom>
          </p:spPr>
          <p:txBody>
            <a:bodyPr anchor="ctr" rtlCol="false" tIns="50800" lIns="50800" bIns="50800" rIns="50800"/>
            <a:lstStyle/>
            <a:p>
              <a:pPr algn="ctr">
                <a:lnSpc>
                  <a:spcPts val="2756"/>
                </a:lnSpc>
              </a:pPr>
            </a:p>
          </p:txBody>
        </p:sp>
      </p:grpSp>
      <p:sp>
        <p:nvSpPr>
          <p:cNvPr name="TextBox 37" id="37"/>
          <p:cNvSpPr txBox="true"/>
          <p:nvPr/>
        </p:nvSpPr>
        <p:spPr>
          <a:xfrm rot="0">
            <a:off x="10055080" y="7341077"/>
            <a:ext cx="3593048" cy="1390504"/>
          </a:xfrm>
          <a:prstGeom prst="rect">
            <a:avLst/>
          </a:prstGeom>
        </p:spPr>
        <p:txBody>
          <a:bodyPr anchor="t" rtlCol="false" tIns="0" lIns="0" bIns="0" rIns="0">
            <a:spAutoFit/>
          </a:bodyPr>
          <a:lstStyle/>
          <a:p>
            <a:pPr>
              <a:lnSpc>
                <a:spcPts val="2763"/>
              </a:lnSpc>
            </a:pPr>
            <a:r>
              <a:rPr lang="en-US" sz="1974">
                <a:solidFill>
                  <a:srgbClr val="000000"/>
                </a:solidFill>
                <a:latin typeface="Helvetica World Bold"/>
              </a:rPr>
              <a:t>Concat</a:t>
            </a:r>
          </a:p>
          <a:p>
            <a:pPr>
              <a:lnSpc>
                <a:spcPts val="2763"/>
              </a:lnSpc>
              <a:spcBef>
                <a:spcPct val="0"/>
              </a:spcBef>
            </a:pPr>
            <a:r>
              <a:rPr lang="en-US" sz="1974">
                <a:solidFill>
                  <a:srgbClr val="000000"/>
                </a:solidFill>
                <a:latin typeface="Helvetica World"/>
              </a:rPr>
              <a:t>Merging features from different paths or layers to preserve multi-scale information.</a:t>
            </a:r>
          </a:p>
        </p:txBody>
      </p:sp>
      <p:grpSp>
        <p:nvGrpSpPr>
          <p:cNvPr name="Group 38" id="38"/>
          <p:cNvGrpSpPr/>
          <p:nvPr/>
        </p:nvGrpSpPr>
        <p:grpSpPr>
          <a:xfrm rot="0">
            <a:off x="14182192" y="6977353"/>
            <a:ext cx="3871275" cy="2208372"/>
            <a:chOff x="0" y="0"/>
            <a:chExt cx="1583725" cy="903437"/>
          </a:xfrm>
        </p:grpSpPr>
        <p:sp>
          <p:nvSpPr>
            <p:cNvPr name="Freeform 39" id="39"/>
            <p:cNvSpPr/>
            <p:nvPr/>
          </p:nvSpPr>
          <p:spPr>
            <a:xfrm flipH="false" flipV="false" rot="0">
              <a:off x="0" y="0"/>
              <a:ext cx="1583725" cy="903437"/>
            </a:xfrm>
            <a:custGeom>
              <a:avLst/>
              <a:gdLst/>
              <a:ahLst/>
              <a:cxnLst/>
              <a:rect r="r" b="b" t="t" l="l"/>
              <a:pathLst>
                <a:path h="903437" w="1583725">
                  <a:moveTo>
                    <a:pt x="101992" y="0"/>
                  </a:moveTo>
                  <a:lnTo>
                    <a:pt x="1481733" y="0"/>
                  </a:lnTo>
                  <a:cubicBezTo>
                    <a:pt x="1508783" y="0"/>
                    <a:pt x="1534725" y="10746"/>
                    <a:pt x="1553852" y="29873"/>
                  </a:cubicBezTo>
                  <a:cubicBezTo>
                    <a:pt x="1572980" y="49000"/>
                    <a:pt x="1583725" y="74942"/>
                    <a:pt x="1583725" y="101992"/>
                  </a:cubicBezTo>
                  <a:lnTo>
                    <a:pt x="1583725" y="801446"/>
                  </a:lnTo>
                  <a:cubicBezTo>
                    <a:pt x="1583725" y="828496"/>
                    <a:pt x="1572980" y="854438"/>
                    <a:pt x="1553852" y="873565"/>
                  </a:cubicBezTo>
                  <a:cubicBezTo>
                    <a:pt x="1534725" y="892692"/>
                    <a:pt x="1508783" y="903437"/>
                    <a:pt x="1481733" y="903437"/>
                  </a:cubicBezTo>
                  <a:lnTo>
                    <a:pt x="101992" y="903437"/>
                  </a:lnTo>
                  <a:cubicBezTo>
                    <a:pt x="74942" y="903437"/>
                    <a:pt x="49000" y="892692"/>
                    <a:pt x="29873" y="873565"/>
                  </a:cubicBezTo>
                  <a:cubicBezTo>
                    <a:pt x="10746" y="854438"/>
                    <a:pt x="0" y="828496"/>
                    <a:pt x="0" y="801446"/>
                  </a:cubicBezTo>
                  <a:lnTo>
                    <a:pt x="0" y="101992"/>
                  </a:lnTo>
                  <a:cubicBezTo>
                    <a:pt x="0" y="74942"/>
                    <a:pt x="10746" y="49000"/>
                    <a:pt x="29873" y="29873"/>
                  </a:cubicBezTo>
                  <a:cubicBezTo>
                    <a:pt x="49000" y="10746"/>
                    <a:pt x="74942" y="0"/>
                    <a:pt x="101992" y="0"/>
                  </a:cubicBezTo>
                  <a:close/>
                </a:path>
              </a:pathLst>
            </a:custGeom>
            <a:solidFill>
              <a:srgbClr val="D9D9D9"/>
            </a:solidFill>
          </p:spPr>
        </p:sp>
        <p:sp>
          <p:nvSpPr>
            <p:cNvPr name="TextBox 40" id="40"/>
            <p:cNvSpPr txBox="true"/>
            <p:nvPr/>
          </p:nvSpPr>
          <p:spPr>
            <a:xfrm>
              <a:off x="0" y="-28575"/>
              <a:ext cx="1583725" cy="932012"/>
            </a:xfrm>
            <a:prstGeom prst="rect">
              <a:avLst/>
            </a:prstGeom>
          </p:spPr>
          <p:txBody>
            <a:bodyPr anchor="ctr" rtlCol="false" tIns="50800" lIns="50800" bIns="50800" rIns="50800"/>
            <a:lstStyle/>
            <a:p>
              <a:pPr algn="ctr">
                <a:lnSpc>
                  <a:spcPts val="2756"/>
                </a:lnSpc>
              </a:pPr>
            </a:p>
          </p:txBody>
        </p:sp>
      </p:grpSp>
      <p:grpSp>
        <p:nvGrpSpPr>
          <p:cNvPr name="Group 41" id="41"/>
          <p:cNvGrpSpPr/>
          <p:nvPr/>
        </p:nvGrpSpPr>
        <p:grpSpPr>
          <a:xfrm rot="0">
            <a:off x="14278743" y="7166107"/>
            <a:ext cx="3654648" cy="1845850"/>
            <a:chOff x="0" y="0"/>
            <a:chExt cx="1495104" cy="755131"/>
          </a:xfrm>
        </p:grpSpPr>
        <p:sp>
          <p:nvSpPr>
            <p:cNvPr name="Freeform 42" id="42"/>
            <p:cNvSpPr/>
            <p:nvPr/>
          </p:nvSpPr>
          <p:spPr>
            <a:xfrm flipH="false" flipV="false" rot="0">
              <a:off x="0" y="0"/>
              <a:ext cx="1495104" cy="755131"/>
            </a:xfrm>
            <a:custGeom>
              <a:avLst/>
              <a:gdLst/>
              <a:ahLst/>
              <a:cxnLst/>
              <a:rect r="r" b="b" t="t" l="l"/>
              <a:pathLst>
                <a:path h="755131" w="1495104">
                  <a:moveTo>
                    <a:pt x="108037" y="0"/>
                  </a:moveTo>
                  <a:lnTo>
                    <a:pt x="1387067" y="0"/>
                  </a:lnTo>
                  <a:cubicBezTo>
                    <a:pt x="1415720" y="0"/>
                    <a:pt x="1443200" y="11382"/>
                    <a:pt x="1463460" y="31643"/>
                  </a:cubicBezTo>
                  <a:cubicBezTo>
                    <a:pt x="1483721" y="51904"/>
                    <a:pt x="1495104" y="79384"/>
                    <a:pt x="1495104" y="108037"/>
                  </a:cubicBezTo>
                  <a:lnTo>
                    <a:pt x="1495104" y="647093"/>
                  </a:lnTo>
                  <a:cubicBezTo>
                    <a:pt x="1495104" y="675747"/>
                    <a:pt x="1483721" y="703226"/>
                    <a:pt x="1463460" y="723487"/>
                  </a:cubicBezTo>
                  <a:cubicBezTo>
                    <a:pt x="1443200" y="743748"/>
                    <a:pt x="1415720" y="755131"/>
                    <a:pt x="1387067" y="755131"/>
                  </a:cubicBezTo>
                  <a:lnTo>
                    <a:pt x="108037" y="755131"/>
                  </a:lnTo>
                  <a:cubicBezTo>
                    <a:pt x="79384" y="755131"/>
                    <a:pt x="51904" y="743748"/>
                    <a:pt x="31643" y="723487"/>
                  </a:cubicBezTo>
                  <a:cubicBezTo>
                    <a:pt x="11382" y="703226"/>
                    <a:pt x="0" y="675747"/>
                    <a:pt x="0" y="647093"/>
                  </a:cubicBezTo>
                  <a:lnTo>
                    <a:pt x="0" y="108037"/>
                  </a:lnTo>
                  <a:cubicBezTo>
                    <a:pt x="0" y="79384"/>
                    <a:pt x="11382" y="51904"/>
                    <a:pt x="31643" y="31643"/>
                  </a:cubicBezTo>
                  <a:cubicBezTo>
                    <a:pt x="51904" y="11382"/>
                    <a:pt x="79384" y="0"/>
                    <a:pt x="108037" y="0"/>
                  </a:cubicBezTo>
                  <a:close/>
                </a:path>
              </a:pathLst>
            </a:custGeom>
            <a:solidFill>
              <a:srgbClr val="FFFFFF"/>
            </a:solidFill>
          </p:spPr>
        </p:sp>
        <p:sp>
          <p:nvSpPr>
            <p:cNvPr name="TextBox 43" id="43"/>
            <p:cNvSpPr txBox="true"/>
            <p:nvPr/>
          </p:nvSpPr>
          <p:spPr>
            <a:xfrm>
              <a:off x="0" y="-28575"/>
              <a:ext cx="1495104" cy="783706"/>
            </a:xfrm>
            <a:prstGeom prst="rect">
              <a:avLst/>
            </a:prstGeom>
          </p:spPr>
          <p:txBody>
            <a:bodyPr anchor="ctr" rtlCol="false" tIns="50800" lIns="50800" bIns="50800" rIns="50800"/>
            <a:lstStyle/>
            <a:p>
              <a:pPr algn="ctr">
                <a:lnSpc>
                  <a:spcPts val="2756"/>
                </a:lnSpc>
              </a:pPr>
            </a:p>
          </p:txBody>
        </p:sp>
      </p:grpSp>
      <p:sp>
        <p:nvSpPr>
          <p:cNvPr name="TextBox 44" id="44"/>
          <p:cNvSpPr txBox="true"/>
          <p:nvPr/>
        </p:nvSpPr>
        <p:spPr>
          <a:xfrm rot="0">
            <a:off x="14469945" y="7246699"/>
            <a:ext cx="3593048" cy="1736508"/>
          </a:xfrm>
          <a:prstGeom prst="rect">
            <a:avLst/>
          </a:prstGeom>
        </p:spPr>
        <p:txBody>
          <a:bodyPr anchor="t" rtlCol="false" tIns="0" lIns="0" bIns="0" rIns="0">
            <a:spAutoFit/>
          </a:bodyPr>
          <a:lstStyle/>
          <a:p>
            <a:pPr>
              <a:lnSpc>
                <a:spcPts val="2763"/>
              </a:lnSpc>
            </a:pPr>
            <a:r>
              <a:rPr lang="en-US" sz="1974">
                <a:solidFill>
                  <a:srgbClr val="000000"/>
                </a:solidFill>
                <a:latin typeface="Helvetica World Bold"/>
              </a:rPr>
              <a:t>Feature Map</a:t>
            </a:r>
          </a:p>
          <a:p>
            <a:pPr>
              <a:lnSpc>
                <a:spcPts val="2763"/>
              </a:lnSpc>
              <a:spcBef>
                <a:spcPct val="0"/>
              </a:spcBef>
            </a:pPr>
            <a:r>
              <a:rPr lang="en-US" sz="1974">
                <a:solidFill>
                  <a:srgbClr val="000000"/>
                </a:solidFill>
                <a:latin typeface="Helvetica World"/>
              </a:rPr>
              <a:t>Comprising high-dimensional feature maps that encapsulate the image's extracted information.</a:t>
            </a:r>
          </a:p>
        </p:txBody>
      </p:sp>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849666" y="2129524"/>
            <a:ext cx="4680286" cy="1906626"/>
            <a:chOff x="0" y="0"/>
            <a:chExt cx="1583725" cy="645168"/>
          </a:xfrm>
        </p:grpSpPr>
        <p:sp>
          <p:nvSpPr>
            <p:cNvPr name="Freeform 9" id="9"/>
            <p:cNvSpPr/>
            <p:nvPr/>
          </p:nvSpPr>
          <p:spPr>
            <a:xfrm flipH="false" flipV="false" rot="0">
              <a:off x="0" y="0"/>
              <a:ext cx="1583725" cy="645168"/>
            </a:xfrm>
            <a:custGeom>
              <a:avLst/>
              <a:gdLst/>
              <a:ahLst/>
              <a:cxnLst/>
              <a:rect r="r" b="b" t="t" l="l"/>
              <a:pathLst>
                <a:path h="645168" w="1583725">
                  <a:moveTo>
                    <a:pt x="84362" y="0"/>
                  </a:moveTo>
                  <a:lnTo>
                    <a:pt x="1499363" y="0"/>
                  </a:lnTo>
                  <a:cubicBezTo>
                    <a:pt x="1521737" y="0"/>
                    <a:pt x="1543195" y="8888"/>
                    <a:pt x="1559016" y="24709"/>
                  </a:cubicBezTo>
                  <a:cubicBezTo>
                    <a:pt x="1574837" y="40530"/>
                    <a:pt x="1583725" y="61988"/>
                    <a:pt x="1583725" y="84362"/>
                  </a:cubicBezTo>
                  <a:lnTo>
                    <a:pt x="1583725" y="560806"/>
                  </a:lnTo>
                  <a:cubicBezTo>
                    <a:pt x="1583725" y="583180"/>
                    <a:pt x="1574837" y="604638"/>
                    <a:pt x="1559016" y="620459"/>
                  </a:cubicBezTo>
                  <a:cubicBezTo>
                    <a:pt x="1543195" y="636280"/>
                    <a:pt x="1521737" y="645168"/>
                    <a:pt x="1499363" y="645168"/>
                  </a:cubicBezTo>
                  <a:lnTo>
                    <a:pt x="84362" y="645168"/>
                  </a:lnTo>
                  <a:cubicBezTo>
                    <a:pt x="37770" y="645168"/>
                    <a:pt x="0" y="607398"/>
                    <a:pt x="0" y="560806"/>
                  </a:cubicBezTo>
                  <a:lnTo>
                    <a:pt x="0" y="84362"/>
                  </a:lnTo>
                  <a:cubicBezTo>
                    <a:pt x="0" y="37770"/>
                    <a:pt x="37770" y="0"/>
                    <a:pt x="84362" y="0"/>
                  </a:cubicBezTo>
                  <a:close/>
                </a:path>
              </a:pathLst>
            </a:custGeom>
            <a:solidFill>
              <a:srgbClr val="D9D9D9"/>
            </a:solidFill>
          </p:spPr>
        </p:sp>
        <p:sp>
          <p:nvSpPr>
            <p:cNvPr name="TextBox 10" id="10"/>
            <p:cNvSpPr txBox="true"/>
            <p:nvPr/>
          </p:nvSpPr>
          <p:spPr>
            <a:xfrm>
              <a:off x="0" y="-28575"/>
              <a:ext cx="1583725" cy="673743"/>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966394" y="2357724"/>
            <a:ext cx="4418389" cy="1461076"/>
            <a:chOff x="0" y="0"/>
            <a:chExt cx="1495104" cy="494402"/>
          </a:xfrm>
        </p:grpSpPr>
        <p:sp>
          <p:nvSpPr>
            <p:cNvPr name="Freeform 12" id="12"/>
            <p:cNvSpPr/>
            <p:nvPr/>
          </p:nvSpPr>
          <p:spPr>
            <a:xfrm flipH="false" flipV="false" rot="0">
              <a:off x="0" y="0"/>
              <a:ext cx="1495104" cy="494402"/>
            </a:xfrm>
            <a:custGeom>
              <a:avLst/>
              <a:gdLst/>
              <a:ahLst/>
              <a:cxnLst/>
              <a:rect r="r" b="b" t="t" l="l"/>
              <a:pathLst>
                <a:path h="494402" w="1495104">
                  <a:moveTo>
                    <a:pt x="89362" y="0"/>
                  </a:moveTo>
                  <a:lnTo>
                    <a:pt x="1405741" y="0"/>
                  </a:lnTo>
                  <a:cubicBezTo>
                    <a:pt x="1455095" y="0"/>
                    <a:pt x="1495104" y="40009"/>
                    <a:pt x="1495104" y="89362"/>
                  </a:cubicBezTo>
                  <a:lnTo>
                    <a:pt x="1495104" y="405040"/>
                  </a:lnTo>
                  <a:cubicBezTo>
                    <a:pt x="1495104" y="454393"/>
                    <a:pt x="1455095" y="494402"/>
                    <a:pt x="1405741" y="494402"/>
                  </a:cubicBezTo>
                  <a:lnTo>
                    <a:pt x="89362" y="494402"/>
                  </a:lnTo>
                  <a:cubicBezTo>
                    <a:pt x="40009" y="494402"/>
                    <a:pt x="0" y="454393"/>
                    <a:pt x="0" y="405040"/>
                  </a:cubicBezTo>
                  <a:lnTo>
                    <a:pt x="0" y="89362"/>
                  </a:lnTo>
                  <a:cubicBezTo>
                    <a:pt x="0" y="40009"/>
                    <a:pt x="40009" y="0"/>
                    <a:pt x="89362" y="0"/>
                  </a:cubicBezTo>
                  <a:close/>
                </a:path>
              </a:pathLst>
            </a:custGeom>
            <a:solidFill>
              <a:srgbClr val="FFFFFF"/>
            </a:solidFill>
          </p:spPr>
        </p:sp>
        <p:sp>
          <p:nvSpPr>
            <p:cNvPr name="TextBox 13" id="13"/>
            <p:cNvSpPr txBox="true"/>
            <p:nvPr/>
          </p:nvSpPr>
          <p:spPr>
            <a:xfrm>
              <a:off x="0" y="-28575"/>
              <a:ext cx="1495104" cy="522977"/>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6966607" y="2030979"/>
            <a:ext cx="10439879" cy="6908744"/>
          </a:xfrm>
          <a:custGeom>
            <a:avLst/>
            <a:gdLst/>
            <a:ahLst/>
            <a:cxnLst/>
            <a:rect r="r" b="b" t="t" l="l"/>
            <a:pathLst>
              <a:path h="6908744" w="10439879">
                <a:moveTo>
                  <a:pt x="0" y="0"/>
                </a:moveTo>
                <a:lnTo>
                  <a:pt x="10439880" y="0"/>
                </a:lnTo>
                <a:lnTo>
                  <a:pt x="10439880" y="6908744"/>
                </a:lnTo>
                <a:lnTo>
                  <a:pt x="0" y="6908744"/>
                </a:lnTo>
                <a:lnTo>
                  <a:pt x="0" y="0"/>
                </a:lnTo>
                <a:close/>
              </a:path>
            </a:pathLst>
          </a:custGeom>
          <a:blipFill>
            <a:blip r:embed="rId2"/>
            <a:stretch>
              <a:fillRect l="0" t="0" r="0" b="0"/>
            </a:stretch>
          </a:blipFill>
        </p:spPr>
      </p:sp>
      <p:sp>
        <p:nvSpPr>
          <p:cNvPr name="TextBox 15" id="15"/>
          <p:cNvSpPr txBox="true"/>
          <p:nvPr/>
        </p:nvSpPr>
        <p:spPr>
          <a:xfrm rot="0">
            <a:off x="233636" y="-14002"/>
            <a:ext cx="11952911"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Cosine Similarity</a:t>
            </a:r>
          </a:p>
        </p:txBody>
      </p:sp>
      <p:sp>
        <p:nvSpPr>
          <p:cNvPr name="TextBox 16" id="16"/>
          <p:cNvSpPr txBox="true"/>
          <p:nvPr/>
        </p:nvSpPr>
        <p:spPr>
          <a:xfrm rot="0">
            <a:off x="1323046" y="2443481"/>
            <a:ext cx="3733525" cy="1241938"/>
          </a:xfrm>
          <a:prstGeom prst="rect">
            <a:avLst/>
          </a:prstGeom>
        </p:spPr>
        <p:txBody>
          <a:bodyPr anchor="t" rtlCol="false" tIns="0" lIns="0" bIns="0" rIns="0">
            <a:spAutoFit/>
          </a:bodyPr>
          <a:lstStyle/>
          <a:p>
            <a:pPr>
              <a:lnSpc>
                <a:spcPts val="3341"/>
              </a:lnSpc>
              <a:spcBef>
                <a:spcPct val="0"/>
              </a:spcBef>
            </a:pPr>
            <a:r>
              <a:rPr lang="en-US" sz="2386">
                <a:solidFill>
                  <a:srgbClr val="000000"/>
                </a:solidFill>
                <a:latin typeface="Helvetica World"/>
              </a:rPr>
              <a:t>Cosine similarity measures how similar two image feature vectors are</a:t>
            </a:r>
          </a:p>
        </p:txBody>
      </p:sp>
      <p:grpSp>
        <p:nvGrpSpPr>
          <p:cNvPr name="Group 17" id="17"/>
          <p:cNvGrpSpPr/>
          <p:nvPr/>
        </p:nvGrpSpPr>
        <p:grpSpPr>
          <a:xfrm rot="0">
            <a:off x="844999" y="4533690"/>
            <a:ext cx="4661179" cy="1898842"/>
            <a:chOff x="0" y="0"/>
            <a:chExt cx="1583725" cy="645168"/>
          </a:xfrm>
        </p:grpSpPr>
        <p:sp>
          <p:nvSpPr>
            <p:cNvPr name="Freeform 18" id="18"/>
            <p:cNvSpPr/>
            <p:nvPr/>
          </p:nvSpPr>
          <p:spPr>
            <a:xfrm flipH="false" flipV="false" rot="0">
              <a:off x="0" y="0"/>
              <a:ext cx="1583725" cy="645168"/>
            </a:xfrm>
            <a:custGeom>
              <a:avLst/>
              <a:gdLst/>
              <a:ahLst/>
              <a:cxnLst/>
              <a:rect r="r" b="b" t="t" l="l"/>
              <a:pathLst>
                <a:path h="645168" w="1583725">
                  <a:moveTo>
                    <a:pt x="84708" y="0"/>
                  </a:moveTo>
                  <a:lnTo>
                    <a:pt x="1499017" y="0"/>
                  </a:lnTo>
                  <a:cubicBezTo>
                    <a:pt x="1521483" y="0"/>
                    <a:pt x="1543029" y="8925"/>
                    <a:pt x="1558915" y="24810"/>
                  </a:cubicBezTo>
                  <a:cubicBezTo>
                    <a:pt x="1574801" y="40696"/>
                    <a:pt x="1583725" y="62242"/>
                    <a:pt x="1583725" y="84708"/>
                  </a:cubicBezTo>
                  <a:lnTo>
                    <a:pt x="1583725" y="560460"/>
                  </a:lnTo>
                  <a:cubicBezTo>
                    <a:pt x="1583725" y="582926"/>
                    <a:pt x="1574801" y="604472"/>
                    <a:pt x="1558915" y="620358"/>
                  </a:cubicBezTo>
                  <a:cubicBezTo>
                    <a:pt x="1543029" y="636243"/>
                    <a:pt x="1521483" y="645168"/>
                    <a:pt x="1499017" y="645168"/>
                  </a:cubicBezTo>
                  <a:lnTo>
                    <a:pt x="84708" y="645168"/>
                  </a:lnTo>
                  <a:cubicBezTo>
                    <a:pt x="37925" y="645168"/>
                    <a:pt x="0" y="607243"/>
                    <a:pt x="0" y="560460"/>
                  </a:cubicBezTo>
                  <a:lnTo>
                    <a:pt x="0" y="84708"/>
                  </a:lnTo>
                  <a:cubicBezTo>
                    <a:pt x="0" y="37925"/>
                    <a:pt x="37925" y="0"/>
                    <a:pt x="84708" y="0"/>
                  </a:cubicBezTo>
                  <a:close/>
                </a:path>
              </a:pathLst>
            </a:custGeom>
            <a:solidFill>
              <a:srgbClr val="D9D9D9"/>
            </a:solidFill>
          </p:spPr>
        </p:sp>
        <p:sp>
          <p:nvSpPr>
            <p:cNvPr name="TextBox 19" id="19"/>
            <p:cNvSpPr txBox="true"/>
            <p:nvPr/>
          </p:nvSpPr>
          <p:spPr>
            <a:xfrm>
              <a:off x="0" y="-28575"/>
              <a:ext cx="1583725" cy="673743"/>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961251" y="4760958"/>
            <a:ext cx="4400351" cy="1455111"/>
            <a:chOff x="0" y="0"/>
            <a:chExt cx="1495104" cy="494402"/>
          </a:xfrm>
        </p:grpSpPr>
        <p:sp>
          <p:nvSpPr>
            <p:cNvPr name="Freeform 21" id="21"/>
            <p:cNvSpPr/>
            <p:nvPr/>
          </p:nvSpPr>
          <p:spPr>
            <a:xfrm flipH="false" flipV="false" rot="0">
              <a:off x="0" y="0"/>
              <a:ext cx="1495104" cy="494402"/>
            </a:xfrm>
            <a:custGeom>
              <a:avLst/>
              <a:gdLst/>
              <a:ahLst/>
              <a:cxnLst/>
              <a:rect r="r" b="b" t="t" l="l"/>
              <a:pathLst>
                <a:path h="494402" w="1495104">
                  <a:moveTo>
                    <a:pt x="89729" y="0"/>
                  </a:moveTo>
                  <a:lnTo>
                    <a:pt x="1405375" y="0"/>
                  </a:lnTo>
                  <a:cubicBezTo>
                    <a:pt x="1429173" y="0"/>
                    <a:pt x="1451995" y="9454"/>
                    <a:pt x="1468823" y="26281"/>
                  </a:cubicBezTo>
                  <a:cubicBezTo>
                    <a:pt x="1485650" y="43108"/>
                    <a:pt x="1495104" y="65931"/>
                    <a:pt x="1495104" y="89729"/>
                  </a:cubicBezTo>
                  <a:lnTo>
                    <a:pt x="1495104" y="404673"/>
                  </a:lnTo>
                  <a:cubicBezTo>
                    <a:pt x="1495104" y="428471"/>
                    <a:pt x="1485650" y="451294"/>
                    <a:pt x="1468823" y="468121"/>
                  </a:cubicBezTo>
                  <a:cubicBezTo>
                    <a:pt x="1451995" y="484949"/>
                    <a:pt x="1429173" y="494402"/>
                    <a:pt x="1405375" y="494402"/>
                  </a:cubicBezTo>
                  <a:lnTo>
                    <a:pt x="89729" y="494402"/>
                  </a:lnTo>
                  <a:cubicBezTo>
                    <a:pt x="65931" y="494402"/>
                    <a:pt x="43108" y="484949"/>
                    <a:pt x="26281" y="468121"/>
                  </a:cubicBezTo>
                  <a:cubicBezTo>
                    <a:pt x="9454" y="451294"/>
                    <a:pt x="0" y="428471"/>
                    <a:pt x="0" y="404673"/>
                  </a:cubicBezTo>
                  <a:lnTo>
                    <a:pt x="0" y="89729"/>
                  </a:lnTo>
                  <a:cubicBezTo>
                    <a:pt x="0" y="65931"/>
                    <a:pt x="9454" y="43108"/>
                    <a:pt x="26281" y="26281"/>
                  </a:cubicBezTo>
                  <a:cubicBezTo>
                    <a:pt x="43108" y="9454"/>
                    <a:pt x="65931" y="0"/>
                    <a:pt x="89729" y="0"/>
                  </a:cubicBezTo>
                  <a:close/>
                </a:path>
              </a:pathLst>
            </a:custGeom>
            <a:solidFill>
              <a:srgbClr val="FFFFFF"/>
            </a:solidFill>
          </p:spPr>
        </p:sp>
        <p:sp>
          <p:nvSpPr>
            <p:cNvPr name="TextBox 22" id="22"/>
            <p:cNvSpPr txBox="true"/>
            <p:nvPr/>
          </p:nvSpPr>
          <p:spPr>
            <a:xfrm>
              <a:off x="0" y="-28575"/>
              <a:ext cx="1495104" cy="522977"/>
            </a:xfrm>
            <a:prstGeom prst="rect">
              <a:avLst/>
            </a:prstGeom>
          </p:spPr>
          <p:txBody>
            <a:bodyPr anchor="ctr" rtlCol="false" tIns="50800" lIns="50800" bIns="50800" rIns="50800"/>
            <a:lstStyle/>
            <a:p>
              <a:pPr algn="ctr">
                <a:lnSpc>
                  <a:spcPts val="2756"/>
                </a:lnSpc>
              </a:pPr>
            </a:p>
          </p:txBody>
        </p:sp>
      </p:grpSp>
      <p:sp>
        <p:nvSpPr>
          <p:cNvPr name="TextBox 23" id="23"/>
          <p:cNvSpPr txBox="true"/>
          <p:nvPr/>
        </p:nvSpPr>
        <p:spPr>
          <a:xfrm rot="0">
            <a:off x="1191466" y="4844775"/>
            <a:ext cx="4053885" cy="1237063"/>
          </a:xfrm>
          <a:prstGeom prst="rect">
            <a:avLst/>
          </a:prstGeom>
        </p:spPr>
        <p:txBody>
          <a:bodyPr anchor="t" rtlCol="false" tIns="0" lIns="0" bIns="0" rIns="0">
            <a:spAutoFit/>
          </a:bodyPr>
          <a:lstStyle/>
          <a:p>
            <a:pPr>
              <a:lnSpc>
                <a:spcPts val="3327"/>
              </a:lnSpc>
              <a:spcBef>
                <a:spcPct val="0"/>
              </a:spcBef>
            </a:pPr>
            <a:r>
              <a:rPr lang="en-US" sz="2376">
                <a:solidFill>
                  <a:srgbClr val="000000"/>
                </a:solidFill>
                <a:latin typeface="Helvetica World"/>
              </a:rPr>
              <a:t>These vectors represent the visual contents of the images, like colors and shapes</a:t>
            </a:r>
          </a:p>
        </p:txBody>
      </p:sp>
      <p:grpSp>
        <p:nvGrpSpPr>
          <p:cNvPr name="Group 24" id="24"/>
          <p:cNvGrpSpPr/>
          <p:nvPr/>
        </p:nvGrpSpPr>
        <p:grpSpPr>
          <a:xfrm rot="0">
            <a:off x="849666" y="6927832"/>
            <a:ext cx="4754287" cy="1936772"/>
            <a:chOff x="0" y="0"/>
            <a:chExt cx="1583725" cy="645168"/>
          </a:xfrm>
        </p:grpSpPr>
        <p:sp>
          <p:nvSpPr>
            <p:cNvPr name="Freeform 25" id="25"/>
            <p:cNvSpPr/>
            <p:nvPr/>
          </p:nvSpPr>
          <p:spPr>
            <a:xfrm flipH="false" flipV="false" rot="0">
              <a:off x="0" y="0"/>
              <a:ext cx="1583725" cy="645168"/>
            </a:xfrm>
            <a:custGeom>
              <a:avLst/>
              <a:gdLst/>
              <a:ahLst/>
              <a:cxnLst/>
              <a:rect r="r" b="b" t="t" l="l"/>
              <a:pathLst>
                <a:path h="645168" w="1583725">
                  <a:moveTo>
                    <a:pt x="83049" y="0"/>
                  </a:moveTo>
                  <a:lnTo>
                    <a:pt x="1500676" y="0"/>
                  </a:lnTo>
                  <a:cubicBezTo>
                    <a:pt x="1546543" y="0"/>
                    <a:pt x="1583725" y="37182"/>
                    <a:pt x="1583725" y="83049"/>
                  </a:cubicBezTo>
                  <a:lnTo>
                    <a:pt x="1583725" y="562119"/>
                  </a:lnTo>
                  <a:cubicBezTo>
                    <a:pt x="1583725" y="607986"/>
                    <a:pt x="1546543" y="645168"/>
                    <a:pt x="1500676" y="645168"/>
                  </a:cubicBezTo>
                  <a:lnTo>
                    <a:pt x="83049" y="645168"/>
                  </a:lnTo>
                  <a:cubicBezTo>
                    <a:pt x="37182" y="645168"/>
                    <a:pt x="0" y="607986"/>
                    <a:pt x="0" y="562119"/>
                  </a:cubicBezTo>
                  <a:lnTo>
                    <a:pt x="0" y="83049"/>
                  </a:lnTo>
                  <a:cubicBezTo>
                    <a:pt x="0" y="37182"/>
                    <a:pt x="37182" y="0"/>
                    <a:pt x="83049" y="0"/>
                  </a:cubicBezTo>
                  <a:close/>
                </a:path>
              </a:pathLst>
            </a:custGeom>
            <a:solidFill>
              <a:srgbClr val="D9D9D9"/>
            </a:solidFill>
          </p:spPr>
        </p:sp>
        <p:sp>
          <p:nvSpPr>
            <p:cNvPr name="TextBox 26" id="26"/>
            <p:cNvSpPr txBox="true"/>
            <p:nvPr/>
          </p:nvSpPr>
          <p:spPr>
            <a:xfrm>
              <a:off x="0" y="-28575"/>
              <a:ext cx="1583725" cy="673743"/>
            </a:xfrm>
            <a:prstGeom prst="rect">
              <a:avLst/>
            </a:prstGeom>
          </p:spPr>
          <p:txBody>
            <a:bodyPr anchor="ctr" rtlCol="false" tIns="50800" lIns="50800" bIns="50800" rIns="50800"/>
            <a:lstStyle/>
            <a:p>
              <a:pPr algn="ctr">
                <a:lnSpc>
                  <a:spcPts val="2756"/>
                </a:lnSpc>
              </a:pPr>
            </a:p>
          </p:txBody>
        </p:sp>
      </p:grpSp>
      <p:grpSp>
        <p:nvGrpSpPr>
          <p:cNvPr name="Group 27" id="27"/>
          <p:cNvGrpSpPr/>
          <p:nvPr/>
        </p:nvGrpSpPr>
        <p:grpSpPr>
          <a:xfrm rot="0">
            <a:off x="968240" y="7159640"/>
            <a:ext cx="4488249" cy="1484178"/>
            <a:chOff x="0" y="0"/>
            <a:chExt cx="1495104" cy="494402"/>
          </a:xfrm>
        </p:grpSpPr>
        <p:sp>
          <p:nvSpPr>
            <p:cNvPr name="Freeform 28" id="28"/>
            <p:cNvSpPr/>
            <p:nvPr/>
          </p:nvSpPr>
          <p:spPr>
            <a:xfrm flipH="false" flipV="false" rot="0">
              <a:off x="0" y="0"/>
              <a:ext cx="1495104" cy="494402"/>
            </a:xfrm>
            <a:custGeom>
              <a:avLst/>
              <a:gdLst/>
              <a:ahLst/>
              <a:cxnLst/>
              <a:rect r="r" b="b" t="t" l="l"/>
              <a:pathLst>
                <a:path h="494402" w="1495104">
                  <a:moveTo>
                    <a:pt x="87971" y="0"/>
                  </a:moveTo>
                  <a:lnTo>
                    <a:pt x="1407132" y="0"/>
                  </a:lnTo>
                  <a:cubicBezTo>
                    <a:pt x="1430464" y="0"/>
                    <a:pt x="1452840" y="9268"/>
                    <a:pt x="1469338" y="25766"/>
                  </a:cubicBezTo>
                  <a:cubicBezTo>
                    <a:pt x="1485835" y="42264"/>
                    <a:pt x="1495104" y="64640"/>
                    <a:pt x="1495104" y="87971"/>
                  </a:cubicBezTo>
                  <a:lnTo>
                    <a:pt x="1495104" y="406431"/>
                  </a:lnTo>
                  <a:cubicBezTo>
                    <a:pt x="1495104" y="429762"/>
                    <a:pt x="1485835" y="452138"/>
                    <a:pt x="1469338" y="468636"/>
                  </a:cubicBezTo>
                  <a:cubicBezTo>
                    <a:pt x="1452840" y="485134"/>
                    <a:pt x="1430464" y="494402"/>
                    <a:pt x="1407132" y="494402"/>
                  </a:cubicBezTo>
                  <a:lnTo>
                    <a:pt x="87971" y="494402"/>
                  </a:lnTo>
                  <a:cubicBezTo>
                    <a:pt x="64640" y="494402"/>
                    <a:pt x="42264" y="485134"/>
                    <a:pt x="25766" y="468636"/>
                  </a:cubicBezTo>
                  <a:cubicBezTo>
                    <a:pt x="9268" y="452138"/>
                    <a:pt x="0" y="429762"/>
                    <a:pt x="0" y="406431"/>
                  </a:cubicBezTo>
                  <a:lnTo>
                    <a:pt x="0" y="87971"/>
                  </a:lnTo>
                  <a:cubicBezTo>
                    <a:pt x="0" y="64640"/>
                    <a:pt x="9268" y="42264"/>
                    <a:pt x="25766" y="25766"/>
                  </a:cubicBezTo>
                  <a:cubicBezTo>
                    <a:pt x="42264" y="9268"/>
                    <a:pt x="64640" y="0"/>
                    <a:pt x="87971" y="0"/>
                  </a:cubicBezTo>
                  <a:close/>
                </a:path>
              </a:pathLst>
            </a:custGeom>
            <a:solidFill>
              <a:srgbClr val="FFFFFF"/>
            </a:solidFill>
          </p:spPr>
        </p:sp>
        <p:sp>
          <p:nvSpPr>
            <p:cNvPr name="TextBox 29" id="29"/>
            <p:cNvSpPr txBox="true"/>
            <p:nvPr/>
          </p:nvSpPr>
          <p:spPr>
            <a:xfrm>
              <a:off x="0" y="-28575"/>
              <a:ext cx="1495104" cy="522977"/>
            </a:xfrm>
            <a:prstGeom prst="rect">
              <a:avLst/>
            </a:prstGeom>
          </p:spPr>
          <p:txBody>
            <a:bodyPr anchor="ctr" rtlCol="false" tIns="50800" lIns="50800" bIns="50800" rIns="50800"/>
            <a:lstStyle/>
            <a:p>
              <a:pPr algn="ctr">
                <a:lnSpc>
                  <a:spcPts val="2756"/>
                </a:lnSpc>
              </a:pPr>
            </a:p>
          </p:txBody>
        </p:sp>
      </p:grpSp>
      <p:sp>
        <p:nvSpPr>
          <p:cNvPr name="TextBox 30" id="30"/>
          <p:cNvSpPr txBox="true"/>
          <p:nvPr/>
        </p:nvSpPr>
        <p:spPr>
          <a:xfrm rot="0">
            <a:off x="1203053" y="7255608"/>
            <a:ext cx="4134862" cy="1251297"/>
          </a:xfrm>
          <a:prstGeom prst="rect">
            <a:avLst/>
          </a:prstGeom>
        </p:spPr>
        <p:txBody>
          <a:bodyPr anchor="t" rtlCol="false" tIns="0" lIns="0" bIns="0" rIns="0">
            <a:spAutoFit/>
          </a:bodyPr>
          <a:lstStyle/>
          <a:p>
            <a:pPr>
              <a:lnSpc>
                <a:spcPts val="3394"/>
              </a:lnSpc>
              <a:spcBef>
                <a:spcPct val="0"/>
              </a:spcBef>
            </a:pPr>
            <a:r>
              <a:rPr lang="en-US" sz="2424">
                <a:solidFill>
                  <a:srgbClr val="000000"/>
                </a:solidFill>
                <a:latin typeface="Helvetica World"/>
              </a:rPr>
              <a:t>Score ranges from -1 to 1, with 1 meaning the images are very similar.</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837813" y="2086544"/>
            <a:ext cx="4249972" cy="2077745"/>
            <a:chOff x="0" y="0"/>
            <a:chExt cx="1583725" cy="774259"/>
          </a:xfrm>
        </p:grpSpPr>
        <p:sp>
          <p:nvSpPr>
            <p:cNvPr name="Freeform 9" id="9"/>
            <p:cNvSpPr/>
            <p:nvPr/>
          </p:nvSpPr>
          <p:spPr>
            <a:xfrm flipH="false" flipV="false" rot="0">
              <a:off x="0" y="0"/>
              <a:ext cx="1583725" cy="774259"/>
            </a:xfrm>
            <a:custGeom>
              <a:avLst/>
              <a:gdLst/>
              <a:ahLst/>
              <a:cxnLst/>
              <a:rect r="r" b="b" t="t" l="l"/>
              <a:pathLst>
                <a:path h="774259" w="1583725">
                  <a:moveTo>
                    <a:pt x="92904" y="0"/>
                  </a:moveTo>
                  <a:lnTo>
                    <a:pt x="1490822" y="0"/>
                  </a:lnTo>
                  <a:cubicBezTo>
                    <a:pt x="1515461" y="0"/>
                    <a:pt x="1539092" y="9788"/>
                    <a:pt x="1556514" y="27211"/>
                  </a:cubicBezTo>
                  <a:cubicBezTo>
                    <a:pt x="1573937" y="44634"/>
                    <a:pt x="1583725" y="68264"/>
                    <a:pt x="1583725" y="92904"/>
                  </a:cubicBezTo>
                  <a:lnTo>
                    <a:pt x="1583725" y="681355"/>
                  </a:lnTo>
                  <a:cubicBezTo>
                    <a:pt x="1583725" y="705995"/>
                    <a:pt x="1573937" y="729625"/>
                    <a:pt x="1556514" y="747048"/>
                  </a:cubicBezTo>
                  <a:cubicBezTo>
                    <a:pt x="1539092" y="764471"/>
                    <a:pt x="1515461" y="774259"/>
                    <a:pt x="1490822" y="774259"/>
                  </a:cubicBezTo>
                  <a:lnTo>
                    <a:pt x="92904" y="774259"/>
                  </a:lnTo>
                  <a:cubicBezTo>
                    <a:pt x="68264" y="774259"/>
                    <a:pt x="44634" y="764471"/>
                    <a:pt x="27211" y="747048"/>
                  </a:cubicBezTo>
                  <a:cubicBezTo>
                    <a:pt x="9788" y="729625"/>
                    <a:pt x="0" y="705995"/>
                    <a:pt x="0" y="681355"/>
                  </a:cubicBezTo>
                  <a:lnTo>
                    <a:pt x="0" y="92904"/>
                  </a:lnTo>
                  <a:cubicBezTo>
                    <a:pt x="0" y="68264"/>
                    <a:pt x="9788" y="44634"/>
                    <a:pt x="27211" y="27211"/>
                  </a:cubicBezTo>
                  <a:cubicBezTo>
                    <a:pt x="44634" y="9788"/>
                    <a:pt x="68264" y="0"/>
                    <a:pt x="92904" y="0"/>
                  </a:cubicBezTo>
                  <a:close/>
                </a:path>
              </a:pathLst>
            </a:custGeom>
            <a:solidFill>
              <a:srgbClr val="D9D9D9"/>
            </a:solidFill>
          </p:spPr>
        </p:sp>
        <p:sp>
          <p:nvSpPr>
            <p:cNvPr name="TextBox 10" id="10"/>
            <p:cNvSpPr txBox="true"/>
            <p:nvPr/>
          </p:nvSpPr>
          <p:spPr>
            <a:xfrm>
              <a:off x="0" y="-28575"/>
              <a:ext cx="1583725" cy="802834"/>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943809" y="2293763"/>
            <a:ext cx="4012154" cy="1705450"/>
            <a:chOff x="0" y="0"/>
            <a:chExt cx="1495104" cy="635525"/>
          </a:xfrm>
        </p:grpSpPr>
        <p:sp>
          <p:nvSpPr>
            <p:cNvPr name="Freeform 12" id="12"/>
            <p:cNvSpPr/>
            <p:nvPr/>
          </p:nvSpPr>
          <p:spPr>
            <a:xfrm flipH="false" flipV="false" rot="0">
              <a:off x="0" y="0"/>
              <a:ext cx="1495104" cy="635525"/>
            </a:xfrm>
            <a:custGeom>
              <a:avLst/>
              <a:gdLst/>
              <a:ahLst/>
              <a:cxnLst/>
              <a:rect r="r" b="b" t="t" l="l"/>
              <a:pathLst>
                <a:path h="635525" w="1495104">
                  <a:moveTo>
                    <a:pt x="98410" y="0"/>
                  </a:moveTo>
                  <a:lnTo>
                    <a:pt x="1396693" y="0"/>
                  </a:lnTo>
                  <a:cubicBezTo>
                    <a:pt x="1422793" y="0"/>
                    <a:pt x="1447825" y="10368"/>
                    <a:pt x="1466280" y="28824"/>
                  </a:cubicBezTo>
                  <a:cubicBezTo>
                    <a:pt x="1484736" y="47279"/>
                    <a:pt x="1495104" y="72310"/>
                    <a:pt x="1495104" y="98410"/>
                  </a:cubicBezTo>
                  <a:lnTo>
                    <a:pt x="1495104" y="537115"/>
                  </a:lnTo>
                  <a:cubicBezTo>
                    <a:pt x="1495104" y="591465"/>
                    <a:pt x="1451044" y="635525"/>
                    <a:pt x="1396693" y="635525"/>
                  </a:cubicBezTo>
                  <a:lnTo>
                    <a:pt x="98410" y="635525"/>
                  </a:lnTo>
                  <a:cubicBezTo>
                    <a:pt x="44060" y="635525"/>
                    <a:pt x="0" y="591465"/>
                    <a:pt x="0" y="537115"/>
                  </a:cubicBezTo>
                  <a:lnTo>
                    <a:pt x="0" y="98410"/>
                  </a:lnTo>
                  <a:cubicBezTo>
                    <a:pt x="0" y="44060"/>
                    <a:pt x="44060" y="0"/>
                    <a:pt x="98410" y="0"/>
                  </a:cubicBezTo>
                  <a:close/>
                </a:path>
              </a:pathLst>
            </a:custGeom>
            <a:solidFill>
              <a:srgbClr val="FFFFFF"/>
            </a:solidFill>
          </p:spPr>
        </p:sp>
        <p:sp>
          <p:nvSpPr>
            <p:cNvPr name="TextBox 13" id="13"/>
            <p:cNvSpPr txBox="true"/>
            <p:nvPr/>
          </p:nvSpPr>
          <p:spPr>
            <a:xfrm>
              <a:off x="0" y="-28575"/>
              <a:ext cx="1495104" cy="664100"/>
            </a:xfrm>
            <a:prstGeom prst="rect">
              <a:avLst/>
            </a:prstGeom>
          </p:spPr>
          <p:txBody>
            <a:bodyPr anchor="ctr" rtlCol="false" tIns="50800" lIns="50800" bIns="50800" rIns="50800"/>
            <a:lstStyle/>
            <a:p>
              <a:pPr algn="ctr">
                <a:lnSpc>
                  <a:spcPts val="2756"/>
                </a:lnSpc>
              </a:pPr>
            </a:p>
          </p:txBody>
        </p:sp>
      </p:grpSp>
      <p:grpSp>
        <p:nvGrpSpPr>
          <p:cNvPr name="Group 14" id="14"/>
          <p:cNvGrpSpPr/>
          <p:nvPr/>
        </p:nvGrpSpPr>
        <p:grpSpPr>
          <a:xfrm rot="0">
            <a:off x="730578" y="4761098"/>
            <a:ext cx="4299614" cy="1751550"/>
            <a:chOff x="0" y="0"/>
            <a:chExt cx="1583725" cy="645168"/>
          </a:xfrm>
        </p:grpSpPr>
        <p:sp>
          <p:nvSpPr>
            <p:cNvPr name="Freeform 15" id="15"/>
            <p:cNvSpPr/>
            <p:nvPr/>
          </p:nvSpPr>
          <p:spPr>
            <a:xfrm flipH="false" flipV="false" rot="0">
              <a:off x="0" y="0"/>
              <a:ext cx="1583725" cy="645168"/>
            </a:xfrm>
            <a:custGeom>
              <a:avLst/>
              <a:gdLst/>
              <a:ahLst/>
              <a:cxnLst/>
              <a:rect r="r" b="b" t="t" l="l"/>
              <a:pathLst>
                <a:path h="645168" w="1583725">
                  <a:moveTo>
                    <a:pt x="91831" y="0"/>
                  </a:moveTo>
                  <a:lnTo>
                    <a:pt x="1491894" y="0"/>
                  </a:lnTo>
                  <a:cubicBezTo>
                    <a:pt x="1516249" y="0"/>
                    <a:pt x="1539607" y="9675"/>
                    <a:pt x="1556828" y="26897"/>
                  </a:cubicBezTo>
                  <a:cubicBezTo>
                    <a:pt x="1574050" y="44118"/>
                    <a:pt x="1583725" y="67476"/>
                    <a:pt x="1583725" y="91831"/>
                  </a:cubicBezTo>
                  <a:lnTo>
                    <a:pt x="1583725" y="553337"/>
                  </a:lnTo>
                  <a:cubicBezTo>
                    <a:pt x="1583725" y="577692"/>
                    <a:pt x="1574050" y="601050"/>
                    <a:pt x="1556828" y="618271"/>
                  </a:cubicBezTo>
                  <a:cubicBezTo>
                    <a:pt x="1539607" y="635493"/>
                    <a:pt x="1516249" y="645168"/>
                    <a:pt x="1491894" y="645168"/>
                  </a:cubicBezTo>
                  <a:lnTo>
                    <a:pt x="91831" y="645168"/>
                  </a:lnTo>
                  <a:cubicBezTo>
                    <a:pt x="41114" y="645168"/>
                    <a:pt x="0" y="604054"/>
                    <a:pt x="0" y="553337"/>
                  </a:cubicBezTo>
                  <a:lnTo>
                    <a:pt x="0" y="91831"/>
                  </a:lnTo>
                  <a:cubicBezTo>
                    <a:pt x="0" y="67476"/>
                    <a:pt x="9675" y="44118"/>
                    <a:pt x="26897" y="26897"/>
                  </a:cubicBezTo>
                  <a:cubicBezTo>
                    <a:pt x="44118" y="9675"/>
                    <a:pt x="67476" y="0"/>
                    <a:pt x="91831" y="0"/>
                  </a:cubicBezTo>
                  <a:close/>
                </a:path>
              </a:pathLst>
            </a:custGeom>
            <a:solidFill>
              <a:srgbClr val="D9D9D9"/>
            </a:solidFill>
          </p:spPr>
        </p:sp>
        <p:sp>
          <p:nvSpPr>
            <p:cNvPr name="TextBox 16" id="16"/>
            <p:cNvSpPr txBox="true"/>
            <p:nvPr/>
          </p:nvSpPr>
          <p:spPr>
            <a:xfrm>
              <a:off x="0" y="-28575"/>
              <a:ext cx="1583725" cy="673743"/>
            </a:xfrm>
            <a:prstGeom prst="rect">
              <a:avLst/>
            </a:prstGeom>
          </p:spPr>
          <p:txBody>
            <a:bodyPr anchor="ctr" rtlCol="false" tIns="50800" lIns="50800" bIns="50800" rIns="50800"/>
            <a:lstStyle/>
            <a:p>
              <a:pPr algn="ctr">
                <a:lnSpc>
                  <a:spcPts val="2756"/>
                </a:lnSpc>
              </a:pPr>
            </a:p>
          </p:txBody>
        </p:sp>
      </p:grpSp>
      <p:grpSp>
        <p:nvGrpSpPr>
          <p:cNvPr name="Group 17" id="17"/>
          <p:cNvGrpSpPr/>
          <p:nvPr/>
        </p:nvGrpSpPr>
        <p:grpSpPr>
          <a:xfrm rot="0">
            <a:off x="837813" y="4970737"/>
            <a:ext cx="4059018" cy="1342239"/>
            <a:chOff x="0" y="0"/>
            <a:chExt cx="1495104" cy="494402"/>
          </a:xfrm>
        </p:grpSpPr>
        <p:sp>
          <p:nvSpPr>
            <p:cNvPr name="Freeform 18" id="18"/>
            <p:cNvSpPr/>
            <p:nvPr/>
          </p:nvSpPr>
          <p:spPr>
            <a:xfrm flipH="false" flipV="false" rot="0">
              <a:off x="0" y="0"/>
              <a:ext cx="1495104" cy="494402"/>
            </a:xfrm>
            <a:custGeom>
              <a:avLst/>
              <a:gdLst/>
              <a:ahLst/>
              <a:cxnLst/>
              <a:rect r="r" b="b" t="t" l="l"/>
              <a:pathLst>
                <a:path h="494402" w="1495104">
                  <a:moveTo>
                    <a:pt x="97274" y="0"/>
                  </a:moveTo>
                  <a:lnTo>
                    <a:pt x="1397830" y="0"/>
                  </a:lnTo>
                  <a:cubicBezTo>
                    <a:pt x="1423628" y="0"/>
                    <a:pt x="1448370" y="10249"/>
                    <a:pt x="1466613" y="28491"/>
                  </a:cubicBezTo>
                  <a:cubicBezTo>
                    <a:pt x="1484855" y="46733"/>
                    <a:pt x="1495104" y="71476"/>
                    <a:pt x="1495104" y="97274"/>
                  </a:cubicBezTo>
                  <a:lnTo>
                    <a:pt x="1495104" y="397128"/>
                  </a:lnTo>
                  <a:cubicBezTo>
                    <a:pt x="1495104" y="422927"/>
                    <a:pt x="1484855" y="447669"/>
                    <a:pt x="1466613" y="465911"/>
                  </a:cubicBezTo>
                  <a:cubicBezTo>
                    <a:pt x="1448370" y="484154"/>
                    <a:pt x="1423628" y="494402"/>
                    <a:pt x="1397830" y="494402"/>
                  </a:cubicBezTo>
                  <a:lnTo>
                    <a:pt x="97274" y="494402"/>
                  </a:lnTo>
                  <a:cubicBezTo>
                    <a:pt x="43551" y="494402"/>
                    <a:pt x="0" y="450851"/>
                    <a:pt x="0" y="397128"/>
                  </a:cubicBezTo>
                  <a:lnTo>
                    <a:pt x="0" y="97274"/>
                  </a:lnTo>
                  <a:cubicBezTo>
                    <a:pt x="0" y="71476"/>
                    <a:pt x="10249" y="46733"/>
                    <a:pt x="28491" y="28491"/>
                  </a:cubicBezTo>
                  <a:cubicBezTo>
                    <a:pt x="46733" y="10249"/>
                    <a:pt x="71476" y="0"/>
                    <a:pt x="97274" y="0"/>
                  </a:cubicBezTo>
                  <a:close/>
                </a:path>
              </a:pathLst>
            </a:custGeom>
            <a:solidFill>
              <a:srgbClr val="FFFFFF"/>
            </a:solidFill>
          </p:spPr>
        </p:sp>
        <p:sp>
          <p:nvSpPr>
            <p:cNvPr name="TextBox 19" id="19"/>
            <p:cNvSpPr txBox="true"/>
            <p:nvPr/>
          </p:nvSpPr>
          <p:spPr>
            <a:xfrm>
              <a:off x="0" y="-28575"/>
              <a:ext cx="1495104" cy="522977"/>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755399" y="7156542"/>
            <a:ext cx="4394869" cy="1790354"/>
            <a:chOff x="0" y="0"/>
            <a:chExt cx="1583725" cy="645168"/>
          </a:xfrm>
        </p:grpSpPr>
        <p:sp>
          <p:nvSpPr>
            <p:cNvPr name="Freeform 21" id="21"/>
            <p:cNvSpPr/>
            <p:nvPr/>
          </p:nvSpPr>
          <p:spPr>
            <a:xfrm flipH="false" flipV="false" rot="0">
              <a:off x="0" y="0"/>
              <a:ext cx="1583725" cy="645168"/>
            </a:xfrm>
            <a:custGeom>
              <a:avLst/>
              <a:gdLst/>
              <a:ahLst/>
              <a:cxnLst/>
              <a:rect r="r" b="b" t="t" l="l"/>
              <a:pathLst>
                <a:path h="645168" w="1583725">
                  <a:moveTo>
                    <a:pt x="89841" y="0"/>
                  </a:moveTo>
                  <a:lnTo>
                    <a:pt x="1493884" y="0"/>
                  </a:lnTo>
                  <a:cubicBezTo>
                    <a:pt x="1543502" y="0"/>
                    <a:pt x="1583725" y="40223"/>
                    <a:pt x="1583725" y="89841"/>
                  </a:cubicBezTo>
                  <a:lnTo>
                    <a:pt x="1583725" y="555327"/>
                  </a:lnTo>
                  <a:cubicBezTo>
                    <a:pt x="1583725" y="604945"/>
                    <a:pt x="1543502" y="645168"/>
                    <a:pt x="1493884" y="645168"/>
                  </a:cubicBezTo>
                  <a:lnTo>
                    <a:pt x="89841" y="645168"/>
                  </a:lnTo>
                  <a:cubicBezTo>
                    <a:pt x="40223" y="645168"/>
                    <a:pt x="0" y="604945"/>
                    <a:pt x="0" y="555327"/>
                  </a:cubicBezTo>
                  <a:lnTo>
                    <a:pt x="0" y="89841"/>
                  </a:lnTo>
                  <a:cubicBezTo>
                    <a:pt x="0" y="40223"/>
                    <a:pt x="40223" y="0"/>
                    <a:pt x="89841" y="0"/>
                  </a:cubicBezTo>
                  <a:close/>
                </a:path>
              </a:pathLst>
            </a:custGeom>
            <a:solidFill>
              <a:srgbClr val="D9D9D9"/>
            </a:solidFill>
          </p:spPr>
        </p:sp>
        <p:sp>
          <p:nvSpPr>
            <p:cNvPr name="TextBox 22" id="22"/>
            <p:cNvSpPr txBox="true"/>
            <p:nvPr/>
          </p:nvSpPr>
          <p:spPr>
            <a:xfrm>
              <a:off x="0" y="-28575"/>
              <a:ext cx="1583725" cy="673743"/>
            </a:xfrm>
            <a:prstGeom prst="rect">
              <a:avLst/>
            </a:prstGeom>
          </p:spPr>
          <p:txBody>
            <a:bodyPr anchor="ctr" rtlCol="false" tIns="50800" lIns="50800" bIns="50800" rIns="50800"/>
            <a:lstStyle/>
            <a:p>
              <a:pPr algn="ctr">
                <a:lnSpc>
                  <a:spcPts val="2756"/>
                </a:lnSpc>
              </a:pPr>
            </a:p>
          </p:txBody>
        </p:sp>
      </p:grpSp>
      <p:grpSp>
        <p:nvGrpSpPr>
          <p:cNvPr name="Group 23" id="23"/>
          <p:cNvGrpSpPr/>
          <p:nvPr/>
        </p:nvGrpSpPr>
        <p:grpSpPr>
          <a:xfrm rot="0">
            <a:off x="865009" y="7370826"/>
            <a:ext cx="4148943" cy="1371975"/>
            <a:chOff x="0" y="0"/>
            <a:chExt cx="1495104" cy="494402"/>
          </a:xfrm>
        </p:grpSpPr>
        <p:sp>
          <p:nvSpPr>
            <p:cNvPr name="Freeform 24" id="24"/>
            <p:cNvSpPr/>
            <p:nvPr/>
          </p:nvSpPr>
          <p:spPr>
            <a:xfrm flipH="false" flipV="false" rot="0">
              <a:off x="0" y="0"/>
              <a:ext cx="1495104" cy="494402"/>
            </a:xfrm>
            <a:custGeom>
              <a:avLst/>
              <a:gdLst/>
              <a:ahLst/>
              <a:cxnLst/>
              <a:rect r="r" b="b" t="t" l="l"/>
              <a:pathLst>
                <a:path h="494402" w="1495104">
                  <a:moveTo>
                    <a:pt x="95166" y="0"/>
                  </a:moveTo>
                  <a:lnTo>
                    <a:pt x="1399938" y="0"/>
                  </a:lnTo>
                  <a:cubicBezTo>
                    <a:pt x="1452497" y="0"/>
                    <a:pt x="1495104" y="42607"/>
                    <a:pt x="1495104" y="95166"/>
                  </a:cubicBezTo>
                  <a:lnTo>
                    <a:pt x="1495104" y="399236"/>
                  </a:lnTo>
                  <a:cubicBezTo>
                    <a:pt x="1495104" y="451795"/>
                    <a:pt x="1452497" y="494402"/>
                    <a:pt x="1399938" y="494402"/>
                  </a:cubicBezTo>
                  <a:lnTo>
                    <a:pt x="95166" y="494402"/>
                  </a:lnTo>
                  <a:cubicBezTo>
                    <a:pt x="42607" y="494402"/>
                    <a:pt x="0" y="451795"/>
                    <a:pt x="0" y="399236"/>
                  </a:cubicBezTo>
                  <a:lnTo>
                    <a:pt x="0" y="95166"/>
                  </a:lnTo>
                  <a:cubicBezTo>
                    <a:pt x="0" y="42607"/>
                    <a:pt x="42607" y="0"/>
                    <a:pt x="95166" y="0"/>
                  </a:cubicBezTo>
                  <a:close/>
                </a:path>
              </a:pathLst>
            </a:custGeom>
            <a:solidFill>
              <a:srgbClr val="FFFFFF"/>
            </a:solidFill>
          </p:spPr>
        </p:sp>
        <p:sp>
          <p:nvSpPr>
            <p:cNvPr name="TextBox 25" id="25"/>
            <p:cNvSpPr txBox="true"/>
            <p:nvPr/>
          </p:nvSpPr>
          <p:spPr>
            <a:xfrm>
              <a:off x="0" y="-28575"/>
              <a:ext cx="1495104" cy="522977"/>
            </a:xfrm>
            <a:prstGeom prst="rect">
              <a:avLst/>
            </a:prstGeom>
          </p:spPr>
          <p:txBody>
            <a:bodyPr anchor="ctr" rtlCol="false" tIns="50800" lIns="50800" bIns="50800" rIns="50800"/>
            <a:lstStyle/>
            <a:p>
              <a:pPr algn="ctr">
                <a:lnSpc>
                  <a:spcPts val="2756"/>
                </a:lnSpc>
              </a:pPr>
            </a:p>
          </p:txBody>
        </p:sp>
      </p:grpSp>
      <p:sp>
        <p:nvSpPr>
          <p:cNvPr name="Freeform 26" id="26"/>
          <p:cNvSpPr/>
          <p:nvPr/>
        </p:nvSpPr>
        <p:spPr>
          <a:xfrm flipH="false" flipV="false" rot="0">
            <a:off x="5799876" y="1485312"/>
            <a:ext cx="11686426" cy="7990113"/>
          </a:xfrm>
          <a:custGeom>
            <a:avLst/>
            <a:gdLst/>
            <a:ahLst/>
            <a:cxnLst/>
            <a:rect r="r" b="b" t="t" l="l"/>
            <a:pathLst>
              <a:path h="7990113" w="11686426">
                <a:moveTo>
                  <a:pt x="0" y="0"/>
                </a:moveTo>
                <a:lnTo>
                  <a:pt x="11686426" y="0"/>
                </a:lnTo>
                <a:lnTo>
                  <a:pt x="11686426" y="7990112"/>
                </a:lnTo>
                <a:lnTo>
                  <a:pt x="0" y="7990112"/>
                </a:lnTo>
                <a:lnTo>
                  <a:pt x="0" y="0"/>
                </a:lnTo>
                <a:close/>
              </a:path>
            </a:pathLst>
          </a:custGeom>
          <a:blipFill>
            <a:blip r:embed="rId2"/>
            <a:stretch>
              <a:fillRect l="0" t="0" r="0" b="0"/>
            </a:stretch>
          </a:blipFill>
        </p:spPr>
      </p:sp>
      <p:sp>
        <p:nvSpPr>
          <p:cNvPr name="TextBox 27" id="27"/>
          <p:cNvSpPr txBox="true"/>
          <p:nvPr/>
        </p:nvSpPr>
        <p:spPr>
          <a:xfrm rot="0">
            <a:off x="233636" y="-14002"/>
            <a:ext cx="11952911"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Identifying Similar Images</a:t>
            </a:r>
          </a:p>
        </p:txBody>
      </p:sp>
      <p:sp>
        <p:nvSpPr>
          <p:cNvPr name="TextBox 28" id="28"/>
          <p:cNvSpPr txBox="true"/>
          <p:nvPr/>
        </p:nvSpPr>
        <p:spPr>
          <a:xfrm rot="0">
            <a:off x="1153714" y="2365985"/>
            <a:ext cx="3494183" cy="1511339"/>
          </a:xfrm>
          <a:prstGeom prst="rect">
            <a:avLst/>
          </a:prstGeom>
        </p:spPr>
        <p:txBody>
          <a:bodyPr anchor="t" rtlCol="false" tIns="0" lIns="0" bIns="0" rIns="0">
            <a:spAutoFit/>
          </a:bodyPr>
          <a:lstStyle/>
          <a:p>
            <a:pPr algn="l" marL="0" indent="0" lvl="0">
              <a:lnSpc>
                <a:spcPts val="3069"/>
              </a:lnSpc>
              <a:spcBef>
                <a:spcPct val="0"/>
              </a:spcBef>
            </a:pPr>
            <a:r>
              <a:rPr lang="en-US" sz="2192" strike="noStrike" u="none">
                <a:solidFill>
                  <a:srgbClr val="000000"/>
                </a:solidFill>
                <a:latin typeface="Helvetica World"/>
              </a:rPr>
              <a:t>A query image is converted into a feature vector and compared to a dataset's vectors via cosine similarity</a:t>
            </a:r>
          </a:p>
        </p:txBody>
      </p:sp>
      <p:sp>
        <p:nvSpPr>
          <p:cNvPr name="TextBox 29" id="29"/>
          <p:cNvSpPr txBox="true"/>
          <p:nvPr/>
        </p:nvSpPr>
        <p:spPr>
          <a:xfrm rot="0">
            <a:off x="1144340" y="5045645"/>
            <a:ext cx="3739427" cy="1144799"/>
          </a:xfrm>
          <a:prstGeom prst="rect">
            <a:avLst/>
          </a:prstGeom>
        </p:spPr>
        <p:txBody>
          <a:bodyPr anchor="t" rtlCol="false" tIns="0" lIns="0" bIns="0" rIns="0">
            <a:spAutoFit/>
          </a:bodyPr>
          <a:lstStyle/>
          <a:p>
            <a:pPr>
              <a:lnSpc>
                <a:spcPts val="3069"/>
              </a:lnSpc>
              <a:spcBef>
                <a:spcPct val="0"/>
              </a:spcBef>
            </a:pPr>
            <a:r>
              <a:rPr lang="en-US" sz="2192">
                <a:solidFill>
                  <a:srgbClr val="000000"/>
                </a:solidFill>
                <a:latin typeface="Helvetica World"/>
              </a:rPr>
              <a:t>Images are then ranked by similarity, with top matches returned</a:t>
            </a:r>
          </a:p>
        </p:txBody>
      </p:sp>
      <p:sp>
        <p:nvSpPr>
          <p:cNvPr name="TextBox 30" id="30"/>
          <p:cNvSpPr txBox="true"/>
          <p:nvPr/>
        </p:nvSpPr>
        <p:spPr>
          <a:xfrm rot="0">
            <a:off x="1082071" y="7447133"/>
            <a:ext cx="3822271" cy="1169106"/>
          </a:xfrm>
          <a:prstGeom prst="rect">
            <a:avLst/>
          </a:prstGeom>
        </p:spPr>
        <p:txBody>
          <a:bodyPr anchor="t" rtlCol="false" tIns="0" lIns="0" bIns="0" rIns="0">
            <a:spAutoFit/>
          </a:bodyPr>
          <a:lstStyle/>
          <a:p>
            <a:pPr>
              <a:lnSpc>
                <a:spcPts val="3137"/>
              </a:lnSpc>
              <a:spcBef>
                <a:spcPct val="0"/>
              </a:spcBef>
            </a:pPr>
            <a:r>
              <a:rPr lang="en-US" sz="2241">
                <a:solidFill>
                  <a:srgbClr val="000000"/>
                </a:solidFill>
                <a:latin typeface="Helvetica World"/>
              </a:rPr>
              <a:t>The output is a list of the most similar images. Similarity is the in %</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553673" y="2141879"/>
            <a:ext cx="4744961" cy="2203018"/>
            <a:chOff x="0" y="0"/>
            <a:chExt cx="1667634" cy="774259"/>
          </a:xfrm>
        </p:grpSpPr>
        <p:sp>
          <p:nvSpPr>
            <p:cNvPr name="Freeform 9" id="9"/>
            <p:cNvSpPr/>
            <p:nvPr/>
          </p:nvSpPr>
          <p:spPr>
            <a:xfrm flipH="false" flipV="false" rot="0">
              <a:off x="0" y="0"/>
              <a:ext cx="1667634" cy="774259"/>
            </a:xfrm>
            <a:custGeom>
              <a:avLst/>
              <a:gdLst/>
              <a:ahLst/>
              <a:cxnLst/>
              <a:rect r="r" b="b" t="t" l="l"/>
              <a:pathLst>
                <a:path h="774259" w="1667634">
                  <a:moveTo>
                    <a:pt x="83212" y="0"/>
                  </a:moveTo>
                  <a:lnTo>
                    <a:pt x="1584422" y="0"/>
                  </a:lnTo>
                  <a:cubicBezTo>
                    <a:pt x="1630379" y="0"/>
                    <a:pt x="1667634" y="37255"/>
                    <a:pt x="1667634" y="83212"/>
                  </a:cubicBezTo>
                  <a:lnTo>
                    <a:pt x="1667634" y="691047"/>
                  </a:lnTo>
                  <a:cubicBezTo>
                    <a:pt x="1667634" y="737003"/>
                    <a:pt x="1630379" y="774259"/>
                    <a:pt x="1584422" y="774259"/>
                  </a:cubicBezTo>
                  <a:lnTo>
                    <a:pt x="83212" y="774259"/>
                  </a:lnTo>
                  <a:cubicBezTo>
                    <a:pt x="37255" y="774259"/>
                    <a:pt x="0" y="737003"/>
                    <a:pt x="0" y="691047"/>
                  </a:cubicBezTo>
                  <a:lnTo>
                    <a:pt x="0" y="83212"/>
                  </a:lnTo>
                  <a:cubicBezTo>
                    <a:pt x="0" y="37255"/>
                    <a:pt x="37255" y="0"/>
                    <a:pt x="83212" y="0"/>
                  </a:cubicBezTo>
                  <a:close/>
                </a:path>
              </a:pathLst>
            </a:custGeom>
            <a:solidFill>
              <a:srgbClr val="D9D9D9"/>
            </a:solidFill>
          </p:spPr>
        </p:sp>
        <p:sp>
          <p:nvSpPr>
            <p:cNvPr name="TextBox 10" id="10"/>
            <p:cNvSpPr txBox="true"/>
            <p:nvPr/>
          </p:nvSpPr>
          <p:spPr>
            <a:xfrm>
              <a:off x="0" y="-28575"/>
              <a:ext cx="1667634" cy="802834"/>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666060" y="2361591"/>
            <a:ext cx="4435221" cy="1808276"/>
            <a:chOff x="0" y="0"/>
            <a:chExt cx="1558775" cy="635525"/>
          </a:xfrm>
        </p:grpSpPr>
        <p:sp>
          <p:nvSpPr>
            <p:cNvPr name="Freeform 12" id="12"/>
            <p:cNvSpPr/>
            <p:nvPr/>
          </p:nvSpPr>
          <p:spPr>
            <a:xfrm flipH="false" flipV="false" rot="0">
              <a:off x="0" y="0"/>
              <a:ext cx="1558775" cy="635525"/>
            </a:xfrm>
            <a:custGeom>
              <a:avLst/>
              <a:gdLst/>
              <a:ahLst/>
              <a:cxnLst/>
              <a:rect r="r" b="b" t="t" l="l"/>
              <a:pathLst>
                <a:path h="635525" w="1558775">
                  <a:moveTo>
                    <a:pt x="89023" y="0"/>
                  </a:moveTo>
                  <a:lnTo>
                    <a:pt x="1469752" y="0"/>
                  </a:lnTo>
                  <a:cubicBezTo>
                    <a:pt x="1493362" y="0"/>
                    <a:pt x="1516006" y="9379"/>
                    <a:pt x="1532701" y="26074"/>
                  </a:cubicBezTo>
                  <a:cubicBezTo>
                    <a:pt x="1549396" y="42769"/>
                    <a:pt x="1558775" y="65413"/>
                    <a:pt x="1558775" y="89023"/>
                  </a:cubicBezTo>
                  <a:lnTo>
                    <a:pt x="1558775" y="546502"/>
                  </a:lnTo>
                  <a:cubicBezTo>
                    <a:pt x="1558775" y="570112"/>
                    <a:pt x="1549396" y="592756"/>
                    <a:pt x="1532701" y="609451"/>
                  </a:cubicBezTo>
                  <a:cubicBezTo>
                    <a:pt x="1516006" y="626146"/>
                    <a:pt x="1493362" y="635525"/>
                    <a:pt x="1469752" y="635525"/>
                  </a:cubicBezTo>
                  <a:lnTo>
                    <a:pt x="89023" y="635525"/>
                  </a:lnTo>
                  <a:cubicBezTo>
                    <a:pt x="65413" y="635525"/>
                    <a:pt x="42769" y="626146"/>
                    <a:pt x="26074" y="609451"/>
                  </a:cubicBezTo>
                  <a:cubicBezTo>
                    <a:pt x="9379" y="592756"/>
                    <a:pt x="0" y="570112"/>
                    <a:pt x="0" y="546502"/>
                  </a:cubicBezTo>
                  <a:lnTo>
                    <a:pt x="0" y="89023"/>
                  </a:lnTo>
                  <a:cubicBezTo>
                    <a:pt x="0" y="65413"/>
                    <a:pt x="9379" y="42769"/>
                    <a:pt x="26074" y="26074"/>
                  </a:cubicBezTo>
                  <a:cubicBezTo>
                    <a:pt x="42769" y="9379"/>
                    <a:pt x="65413" y="0"/>
                    <a:pt x="89023" y="0"/>
                  </a:cubicBezTo>
                  <a:close/>
                </a:path>
              </a:pathLst>
            </a:custGeom>
            <a:solidFill>
              <a:srgbClr val="FFFFFF"/>
            </a:solidFill>
          </p:spPr>
        </p:sp>
        <p:sp>
          <p:nvSpPr>
            <p:cNvPr name="TextBox 13" id="13"/>
            <p:cNvSpPr txBox="true"/>
            <p:nvPr/>
          </p:nvSpPr>
          <p:spPr>
            <a:xfrm>
              <a:off x="0" y="-28575"/>
              <a:ext cx="1558775" cy="664100"/>
            </a:xfrm>
            <a:prstGeom prst="rect">
              <a:avLst/>
            </a:prstGeom>
          </p:spPr>
          <p:txBody>
            <a:bodyPr anchor="ctr" rtlCol="false" tIns="50800" lIns="50800" bIns="50800" rIns="50800"/>
            <a:lstStyle/>
            <a:p>
              <a:pPr algn="ctr">
                <a:lnSpc>
                  <a:spcPts val="2756"/>
                </a:lnSpc>
              </a:pPr>
            </a:p>
          </p:txBody>
        </p:sp>
      </p:grpSp>
      <p:grpSp>
        <p:nvGrpSpPr>
          <p:cNvPr name="Group 14" id="14"/>
          <p:cNvGrpSpPr/>
          <p:nvPr/>
        </p:nvGrpSpPr>
        <p:grpSpPr>
          <a:xfrm rot="0">
            <a:off x="553673" y="4592546"/>
            <a:ext cx="4744961" cy="2095873"/>
            <a:chOff x="0" y="0"/>
            <a:chExt cx="1796725" cy="793622"/>
          </a:xfrm>
        </p:grpSpPr>
        <p:sp>
          <p:nvSpPr>
            <p:cNvPr name="Freeform 15" id="15"/>
            <p:cNvSpPr/>
            <p:nvPr/>
          </p:nvSpPr>
          <p:spPr>
            <a:xfrm flipH="false" flipV="false" rot="0">
              <a:off x="0" y="0"/>
              <a:ext cx="1796725" cy="793622"/>
            </a:xfrm>
            <a:custGeom>
              <a:avLst/>
              <a:gdLst/>
              <a:ahLst/>
              <a:cxnLst/>
              <a:rect r="r" b="b" t="t" l="l"/>
              <a:pathLst>
                <a:path h="793622" w="1796725">
                  <a:moveTo>
                    <a:pt x="83212" y="0"/>
                  </a:moveTo>
                  <a:lnTo>
                    <a:pt x="1713513" y="0"/>
                  </a:lnTo>
                  <a:cubicBezTo>
                    <a:pt x="1759470" y="0"/>
                    <a:pt x="1796725" y="37255"/>
                    <a:pt x="1796725" y="83212"/>
                  </a:cubicBezTo>
                  <a:lnTo>
                    <a:pt x="1796725" y="710410"/>
                  </a:lnTo>
                  <a:cubicBezTo>
                    <a:pt x="1796725" y="756367"/>
                    <a:pt x="1759470" y="793622"/>
                    <a:pt x="1713513" y="793622"/>
                  </a:cubicBezTo>
                  <a:lnTo>
                    <a:pt x="83212" y="793622"/>
                  </a:lnTo>
                  <a:cubicBezTo>
                    <a:pt x="37255" y="793622"/>
                    <a:pt x="0" y="756367"/>
                    <a:pt x="0" y="710410"/>
                  </a:cubicBezTo>
                  <a:lnTo>
                    <a:pt x="0" y="83212"/>
                  </a:lnTo>
                  <a:cubicBezTo>
                    <a:pt x="0" y="37255"/>
                    <a:pt x="37255" y="0"/>
                    <a:pt x="83212" y="0"/>
                  </a:cubicBezTo>
                  <a:close/>
                </a:path>
              </a:pathLst>
            </a:custGeom>
            <a:solidFill>
              <a:srgbClr val="D9D9D9"/>
            </a:solidFill>
          </p:spPr>
        </p:sp>
        <p:sp>
          <p:nvSpPr>
            <p:cNvPr name="TextBox 16" id="16"/>
            <p:cNvSpPr txBox="true"/>
            <p:nvPr/>
          </p:nvSpPr>
          <p:spPr>
            <a:xfrm>
              <a:off x="0" y="-28575"/>
              <a:ext cx="1796725" cy="822197"/>
            </a:xfrm>
            <a:prstGeom prst="rect">
              <a:avLst/>
            </a:prstGeom>
          </p:spPr>
          <p:txBody>
            <a:bodyPr anchor="ctr" rtlCol="false" tIns="50800" lIns="50800" bIns="50800" rIns="50800"/>
            <a:lstStyle/>
            <a:p>
              <a:pPr algn="ctr">
                <a:lnSpc>
                  <a:spcPts val="2756"/>
                </a:lnSpc>
              </a:pPr>
            </a:p>
          </p:txBody>
        </p:sp>
      </p:grpSp>
      <p:grpSp>
        <p:nvGrpSpPr>
          <p:cNvPr name="Group 17" id="17"/>
          <p:cNvGrpSpPr/>
          <p:nvPr/>
        </p:nvGrpSpPr>
        <p:grpSpPr>
          <a:xfrm rot="0">
            <a:off x="657985" y="4796473"/>
            <a:ext cx="4442738" cy="1629533"/>
            <a:chOff x="0" y="0"/>
            <a:chExt cx="1682285" cy="617038"/>
          </a:xfrm>
        </p:grpSpPr>
        <p:sp>
          <p:nvSpPr>
            <p:cNvPr name="Freeform 18" id="18"/>
            <p:cNvSpPr/>
            <p:nvPr/>
          </p:nvSpPr>
          <p:spPr>
            <a:xfrm flipH="false" flipV="false" rot="0">
              <a:off x="0" y="0"/>
              <a:ext cx="1682285" cy="617038"/>
            </a:xfrm>
            <a:custGeom>
              <a:avLst/>
              <a:gdLst/>
              <a:ahLst/>
              <a:cxnLst/>
              <a:rect r="r" b="b" t="t" l="l"/>
              <a:pathLst>
                <a:path h="617038" w="1682285">
                  <a:moveTo>
                    <a:pt x="88873" y="0"/>
                  </a:moveTo>
                  <a:lnTo>
                    <a:pt x="1593413" y="0"/>
                  </a:lnTo>
                  <a:cubicBezTo>
                    <a:pt x="1642496" y="0"/>
                    <a:pt x="1682285" y="39790"/>
                    <a:pt x="1682285" y="88873"/>
                  </a:cubicBezTo>
                  <a:lnTo>
                    <a:pt x="1682285" y="528166"/>
                  </a:lnTo>
                  <a:cubicBezTo>
                    <a:pt x="1682285" y="551736"/>
                    <a:pt x="1672922" y="574341"/>
                    <a:pt x="1656255" y="591008"/>
                  </a:cubicBezTo>
                  <a:cubicBezTo>
                    <a:pt x="1639588" y="607675"/>
                    <a:pt x="1616983" y="617038"/>
                    <a:pt x="1593413" y="617038"/>
                  </a:cubicBezTo>
                  <a:lnTo>
                    <a:pt x="88873" y="617038"/>
                  </a:lnTo>
                  <a:cubicBezTo>
                    <a:pt x="39790" y="617038"/>
                    <a:pt x="0" y="577249"/>
                    <a:pt x="0" y="528166"/>
                  </a:cubicBezTo>
                  <a:lnTo>
                    <a:pt x="0" y="88873"/>
                  </a:lnTo>
                  <a:cubicBezTo>
                    <a:pt x="0" y="39790"/>
                    <a:pt x="39790" y="0"/>
                    <a:pt x="88873" y="0"/>
                  </a:cubicBezTo>
                  <a:close/>
                </a:path>
              </a:pathLst>
            </a:custGeom>
            <a:solidFill>
              <a:srgbClr val="FFFFFF"/>
            </a:solidFill>
          </p:spPr>
        </p:sp>
        <p:sp>
          <p:nvSpPr>
            <p:cNvPr name="TextBox 19" id="19"/>
            <p:cNvSpPr txBox="true"/>
            <p:nvPr/>
          </p:nvSpPr>
          <p:spPr>
            <a:xfrm>
              <a:off x="0" y="-28575"/>
              <a:ext cx="1682285" cy="645613"/>
            </a:xfrm>
            <a:prstGeom prst="rect">
              <a:avLst/>
            </a:prstGeom>
          </p:spPr>
          <p:txBody>
            <a:bodyPr anchor="ctr" rtlCol="false" tIns="50800" lIns="50800" bIns="50800" rIns="50800"/>
            <a:lstStyle/>
            <a:p>
              <a:pPr algn="ctr">
                <a:lnSpc>
                  <a:spcPts val="2756"/>
                </a:lnSpc>
              </a:pPr>
            </a:p>
          </p:txBody>
        </p:sp>
      </p:grpSp>
      <p:grpSp>
        <p:nvGrpSpPr>
          <p:cNvPr name="Group 20" id="20"/>
          <p:cNvGrpSpPr/>
          <p:nvPr/>
        </p:nvGrpSpPr>
        <p:grpSpPr>
          <a:xfrm rot="0">
            <a:off x="553673" y="6940747"/>
            <a:ext cx="4916906" cy="2454828"/>
            <a:chOff x="0" y="0"/>
            <a:chExt cx="2011489" cy="1004261"/>
          </a:xfrm>
        </p:grpSpPr>
        <p:sp>
          <p:nvSpPr>
            <p:cNvPr name="Freeform 21" id="21"/>
            <p:cNvSpPr/>
            <p:nvPr/>
          </p:nvSpPr>
          <p:spPr>
            <a:xfrm flipH="false" flipV="false" rot="0">
              <a:off x="0" y="0"/>
              <a:ext cx="2011489" cy="1004261"/>
            </a:xfrm>
            <a:custGeom>
              <a:avLst/>
              <a:gdLst/>
              <a:ahLst/>
              <a:cxnLst/>
              <a:rect r="r" b="b" t="t" l="l"/>
              <a:pathLst>
                <a:path h="1004261" w="2011489">
                  <a:moveTo>
                    <a:pt x="80302" y="0"/>
                  </a:moveTo>
                  <a:lnTo>
                    <a:pt x="1931187" y="0"/>
                  </a:lnTo>
                  <a:cubicBezTo>
                    <a:pt x="1975537" y="0"/>
                    <a:pt x="2011489" y="35952"/>
                    <a:pt x="2011489" y="80302"/>
                  </a:cubicBezTo>
                  <a:lnTo>
                    <a:pt x="2011489" y="923959"/>
                  </a:lnTo>
                  <a:cubicBezTo>
                    <a:pt x="2011489" y="968309"/>
                    <a:pt x="1975537" y="1004261"/>
                    <a:pt x="1931187" y="1004261"/>
                  </a:cubicBezTo>
                  <a:lnTo>
                    <a:pt x="80302" y="1004261"/>
                  </a:lnTo>
                  <a:cubicBezTo>
                    <a:pt x="35952" y="1004261"/>
                    <a:pt x="0" y="968309"/>
                    <a:pt x="0" y="923959"/>
                  </a:cubicBezTo>
                  <a:lnTo>
                    <a:pt x="0" y="80302"/>
                  </a:lnTo>
                  <a:cubicBezTo>
                    <a:pt x="0" y="35952"/>
                    <a:pt x="35952" y="0"/>
                    <a:pt x="80302" y="0"/>
                  </a:cubicBezTo>
                  <a:close/>
                </a:path>
              </a:pathLst>
            </a:custGeom>
            <a:solidFill>
              <a:srgbClr val="D9D9D9"/>
            </a:solidFill>
          </p:spPr>
        </p:sp>
        <p:sp>
          <p:nvSpPr>
            <p:cNvPr name="TextBox 22" id="22"/>
            <p:cNvSpPr txBox="true"/>
            <p:nvPr/>
          </p:nvSpPr>
          <p:spPr>
            <a:xfrm>
              <a:off x="0" y="-28575"/>
              <a:ext cx="2011489" cy="1032836"/>
            </a:xfrm>
            <a:prstGeom prst="rect">
              <a:avLst/>
            </a:prstGeom>
          </p:spPr>
          <p:txBody>
            <a:bodyPr anchor="ctr" rtlCol="false" tIns="50800" lIns="50800" bIns="50800" rIns="50800"/>
            <a:lstStyle/>
            <a:p>
              <a:pPr algn="ctr">
                <a:lnSpc>
                  <a:spcPts val="2756"/>
                </a:lnSpc>
              </a:pPr>
            </a:p>
          </p:txBody>
        </p:sp>
      </p:grpSp>
      <p:grpSp>
        <p:nvGrpSpPr>
          <p:cNvPr name="Group 23" id="23"/>
          <p:cNvGrpSpPr/>
          <p:nvPr/>
        </p:nvGrpSpPr>
        <p:grpSpPr>
          <a:xfrm rot="0">
            <a:off x="725618" y="7129502"/>
            <a:ext cx="4573016" cy="2014617"/>
            <a:chOff x="0" y="0"/>
            <a:chExt cx="1870805" cy="824173"/>
          </a:xfrm>
        </p:grpSpPr>
        <p:sp>
          <p:nvSpPr>
            <p:cNvPr name="Freeform 24" id="24"/>
            <p:cNvSpPr/>
            <p:nvPr/>
          </p:nvSpPr>
          <p:spPr>
            <a:xfrm flipH="false" flipV="false" rot="0">
              <a:off x="0" y="0"/>
              <a:ext cx="1870805" cy="824173"/>
            </a:xfrm>
            <a:custGeom>
              <a:avLst/>
              <a:gdLst/>
              <a:ahLst/>
              <a:cxnLst/>
              <a:rect r="r" b="b" t="t" l="l"/>
              <a:pathLst>
                <a:path h="824173" w="1870805">
                  <a:moveTo>
                    <a:pt x="86341" y="0"/>
                  </a:moveTo>
                  <a:lnTo>
                    <a:pt x="1784464" y="0"/>
                  </a:lnTo>
                  <a:cubicBezTo>
                    <a:pt x="1807363" y="0"/>
                    <a:pt x="1829324" y="9097"/>
                    <a:pt x="1845516" y="25289"/>
                  </a:cubicBezTo>
                  <a:cubicBezTo>
                    <a:pt x="1861708" y="41481"/>
                    <a:pt x="1870805" y="63442"/>
                    <a:pt x="1870805" y="86341"/>
                  </a:cubicBezTo>
                  <a:lnTo>
                    <a:pt x="1870805" y="737832"/>
                  </a:lnTo>
                  <a:cubicBezTo>
                    <a:pt x="1870805" y="785516"/>
                    <a:pt x="1832148" y="824173"/>
                    <a:pt x="1784464" y="824173"/>
                  </a:cubicBezTo>
                  <a:lnTo>
                    <a:pt x="86341" y="824173"/>
                  </a:lnTo>
                  <a:cubicBezTo>
                    <a:pt x="63442" y="824173"/>
                    <a:pt x="41481" y="815076"/>
                    <a:pt x="25289" y="798884"/>
                  </a:cubicBezTo>
                  <a:cubicBezTo>
                    <a:pt x="9097" y="782692"/>
                    <a:pt x="0" y="760731"/>
                    <a:pt x="0" y="737832"/>
                  </a:cubicBezTo>
                  <a:lnTo>
                    <a:pt x="0" y="86341"/>
                  </a:lnTo>
                  <a:cubicBezTo>
                    <a:pt x="0" y="63442"/>
                    <a:pt x="9097" y="41481"/>
                    <a:pt x="25289" y="25289"/>
                  </a:cubicBezTo>
                  <a:cubicBezTo>
                    <a:pt x="41481" y="9097"/>
                    <a:pt x="63442" y="0"/>
                    <a:pt x="86341" y="0"/>
                  </a:cubicBezTo>
                  <a:close/>
                </a:path>
              </a:pathLst>
            </a:custGeom>
            <a:solidFill>
              <a:srgbClr val="FFFFFF"/>
            </a:solidFill>
          </p:spPr>
        </p:sp>
        <p:sp>
          <p:nvSpPr>
            <p:cNvPr name="TextBox 25" id="25"/>
            <p:cNvSpPr txBox="true"/>
            <p:nvPr/>
          </p:nvSpPr>
          <p:spPr>
            <a:xfrm>
              <a:off x="0" y="-28575"/>
              <a:ext cx="1870805" cy="852748"/>
            </a:xfrm>
            <a:prstGeom prst="rect">
              <a:avLst/>
            </a:prstGeom>
          </p:spPr>
          <p:txBody>
            <a:bodyPr anchor="ctr" rtlCol="false" tIns="50800" lIns="50800" bIns="50800" rIns="50800"/>
            <a:lstStyle/>
            <a:p>
              <a:pPr algn="ctr">
                <a:lnSpc>
                  <a:spcPts val="2756"/>
                </a:lnSpc>
              </a:pPr>
            </a:p>
          </p:txBody>
        </p:sp>
      </p:grpSp>
      <p:sp>
        <p:nvSpPr>
          <p:cNvPr name="Freeform 26" id="26"/>
          <p:cNvSpPr/>
          <p:nvPr/>
        </p:nvSpPr>
        <p:spPr>
          <a:xfrm flipH="false" flipV="false" rot="0">
            <a:off x="5828983" y="1771209"/>
            <a:ext cx="11534075" cy="7738548"/>
          </a:xfrm>
          <a:custGeom>
            <a:avLst/>
            <a:gdLst/>
            <a:ahLst/>
            <a:cxnLst/>
            <a:rect r="r" b="b" t="t" l="l"/>
            <a:pathLst>
              <a:path h="7738548" w="11534075">
                <a:moveTo>
                  <a:pt x="0" y="0"/>
                </a:moveTo>
                <a:lnTo>
                  <a:pt x="11534075" y="0"/>
                </a:lnTo>
                <a:lnTo>
                  <a:pt x="11534075" y="7738548"/>
                </a:lnTo>
                <a:lnTo>
                  <a:pt x="0" y="7738548"/>
                </a:lnTo>
                <a:lnTo>
                  <a:pt x="0" y="0"/>
                </a:lnTo>
                <a:close/>
              </a:path>
            </a:pathLst>
          </a:custGeom>
          <a:blipFill>
            <a:blip r:embed="rId2"/>
            <a:stretch>
              <a:fillRect l="0" t="0" r="0" b="0"/>
            </a:stretch>
          </a:blipFill>
        </p:spPr>
      </p:sp>
      <p:sp>
        <p:nvSpPr>
          <p:cNvPr name="TextBox 27" id="27"/>
          <p:cNvSpPr txBox="true"/>
          <p:nvPr/>
        </p:nvSpPr>
        <p:spPr>
          <a:xfrm rot="0">
            <a:off x="233636" y="-14002"/>
            <a:ext cx="17917925"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Visualizing Image Features with Grad-CAM</a:t>
            </a:r>
          </a:p>
        </p:txBody>
      </p:sp>
      <p:sp>
        <p:nvSpPr>
          <p:cNvPr name="TextBox 28" id="28"/>
          <p:cNvSpPr txBox="true"/>
          <p:nvPr/>
        </p:nvSpPr>
        <p:spPr>
          <a:xfrm rot="0">
            <a:off x="840521" y="2535202"/>
            <a:ext cx="4229861" cy="1442407"/>
          </a:xfrm>
          <a:prstGeom prst="rect">
            <a:avLst/>
          </a:prstGeom>
        </p:spPr>
        <p:txBody>
          <a:bodyPr anchor="t" rtlCol="false" tIns="0" lIns="0" bIns="0" rIns="0">
            <a:spAutoFit/>
          </a:bodyPr>
          <a:lstStyle/>
          <a:p>
            <a:pPr algn="l" marL="0" indent="0" lvl="0">
              <a:lnSpc>
                <a:spcPts val="2906"/>
              </a:lnSpc>
              <a:spcBef>
                <a:spcPct val="0"/>
              </a:spcBef>
            </a:pPr>
            <a:r>
              <a:rPr lang="en-US" sz="2075" strike="noStrike" u="none">
                <a:solidFill>
                  <a:srgbClr val="000000"/>
                </a:solidFill>
                <a:latin typeface="Helvetica World"/>
              </a:rPr>
              <a:t>Show heatmaps overlaid on similar images to highlight the features that contributed most to the neural network's decision.</a:t>
            </a:r>
          </a:p>
        </p:txBody>
      </p:sp>
      <p:sp>
        <p:nvSpPr>
          <p:cNvPr name="TextBox 29" id="29"/>
          <p:cNvSpPr txBox="true"/>
          <p:nvPr/>
        </p:nvSpPr>
        <p:spPr>
          <a:xfrm rot="0">
            <a:off x="956160" y="4877567"/>
            <a:ext cx="3963137" cy="1479193"/>
          </a:xfrm>
          <a:prstGeom prst="rect">
            <a:avLst/>
          </a:prstGeom>
        </p:spPr>
        <p:txBody>
          <a:bodyPr anchor="t" rtlCol="false" tIns="0" lIns="0" bIns="0" rIns="0">
            <a:spAutoFit/>
          </a:bodyPr>
          <a:lstStyle/>
          <a:p>
            <a:pPr>
              <a:lnSpc>
                <a:spcPts val="2985"/>
              </a:lnSpc>
              <a:spcBef>
                <a:spcPct val="0"/>
              </a:spcBef>
            </a:pPr>
            <a:r>
              <a:rPr lang="en-US" sz="2132">
                <a:solidFill>
                  <a:srgbClr val="000000"/>
                </a:solidFill>
                <a:latin typeface="Helvetica World"/>
              </a:rPr>
              <a:t>Each heatmap indicates areas of high importance in red to yellow gradients, with cooler colors indicating lesser importance.</a:t>
            </a:r>
          </a:p>
        </p:txBody>
      </p:sp>
      <p:sp>
        <p:nvSpPr>
          <p:cNvPr name="TextBox 30" id="30"/>
          <p:cNvSpPr txBox="true"/>
          <p:nvPr/>
        </p:nvSpPr>
        <p:spPr>
          <a:xfrm rot="0">
            <a:off x="926215" y="7268295"/>
            <a:ext cx="4287059" cy="1708454"/>
          </a:xfrm>
          <a:prstGeom prst="rect">
            <a:avLst/>
          </a:prstGeom>
        </p:spPr>
        <p:txBody>
          <a:bodyPr anchor="t" rtlCol="false" tIns="0" lIns="0" bIns="0" rIns="0">
            <a:spAutoFit/>
          </a:bodyPr>
          <a:lstStyle/>
          <a:p>
            <a:pPr>
              <a:lnSpc>
                <a:spcPts val="2763"/>
              </a:lnSpc>
            </a:pPr>
            <a:r>
              <a:rPr lang="en-US" sz="1974">
                <a:solidFill>
                  <a:srgbClr val="000000"/>
                </a:solidFill>
                <a:latin typeface="Helvetica World"/>
              </a:rPr>
              <a:t>The most intense areas (warmest colors) usually correspond to the </a:t>
            </a:r>
          </a:p>
          <a:p>
            <a:pPr>
              <a:lnSpc>
                <a:spcPts val="2763"/>
              </a:lnSpc>
              <a:spcBef>
                <a:spcPct val="0"/>
              </a:spcBef>
            </a:pPr>
            <a:r>
              <a:rPr lang="en-US" sz="1974">
                <a:solidFill>
                  <a:srgbClr val="000000"/>
                </a:solidFill>
                <a:latin typeface="Helvetica World"/>
              </a:rPr>
              <a:t>distinctive features of the swan that the model focused on when assessing similarity.</a:t>
            </a:r>
          </a:p>
        </p:txBody>
      </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3984">
                <a:alpha val="100000"/>
              </a:srgbClr>
            </a:gs>
            <a:gs pos="100000">
              <a:srgbClr val="7793B6">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3086971" y="3334794"/>
            <a:ext cx="12114058" cy="0"/>
          </a:xfrm>
          <a:prstGeom prst="line">
            <a:avLst/>
          </a:prstGeom>
          <a:ln cap="flat" w="66675">
            <a:solidFill>
              <a:srgbClr val="FFFFFF"/>
            </a:solidFill>
            <a:prstDash val="solid"/>
            <a:headEnd type="none" len="sm" w="sm"/>
            <a:tailEnd type="none" len="sm" w="sm"/>
          </a:ln>
        </p:spPr>
      </p:sp>
      <p:sp>
        <p:nvSpPr>
          <p:cNvPr name="Freeform 3" id="3"/>
          <p:cNvSpPr/>
          <p:nvPr/>
        </p:nvSpPr>
        <p:spPr>
          <a:xfrm flipH="false" flipV="false" rot="0">
            <a:off x="5103419" y="4166825"/>
            <a:ext cx="8081162" cy="5390135"/>
          </a:xfrm>
          <a:custGeom>
            <a:avLst/>
            <a:gdLst/>
            <a:ahLst/>
            <a:cxnLst/>
            <a:rect r="r" b="b" t="t" l="l"/>
            <a:pathLst>
              <a:path h="5390135" w="8081162">
                <a:moveTo>
                  <a:pt x="0" y="0"/>
                </a:moveTo>
                <a:lnTo>
                  <a:pt x="8081162" y="0"/>
                </a:lnTo>
                <a:lnTo>
                  <a:pt x="8081162" y="5390135"/>
                </a:lnTo>
                <a:lnTo>
                  <a:pt x="0" y="5390135"/>
                </a:lnTo>
                <a:lnTo>
                  <a:pt x="0" y="0"/>
                </a:lnTo>
                <a:close/>
              </a:path>
            </a:pathLst>
          </a:custGeom>
          <a:blipFill>
            <a:blip r:embed="rId2"/>
            <a:stretch>
              <a:fillRect l="0" t="0" r="0" b="0"/>
            </a:stretch>
          </a:blipFill>
          <a:ln w="28575" cap="sq">
            <a:solidFill>
              <a:srgbClr val="FFFFFF"/>
            </a:solidFill>
            <a:prstDash val="solid"/>
            <a:miter/>
          </a:ln>
        </p:spPr>
      </p:sp>
      <p:sp>
        <p:nvSpPr>
          <p:cNvPr name="TextBox 4" id="4"/>
          <p:cNvSpPr txBox="true"/>
          <p:nvPr/>
        </p:nvSpPr>
        <p:spPr>
          <a:xfrm rot="0">
            <a:off x="4770346" y="1038421"/>
            <a:ext cx="8747309"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Bold"/>
              </a:rPr>
              <a:t>Thank you</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TextBox 8" id="8"/>
          <p:cNvSpPr txBox="true"/>
          <p:nvPr/>
        </p:nvSpPr>
        <p:spPr>
          <a:xfrm rot="0">
            <a:off x="233636" y="-14002"/>
            <a:ext cx="6746326"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text</a:t>
            </a:r>
          </a:p>
        </p:txBody>
      </p:sp>
      <p:grpSp>
        <p:nvGrpSpPr>
          <p:cNvPr name="Group 9" id="9"/>
          <p:cNvGrpSpPr/>
          <p:nvPr/>
        </p:nvGrpSpPr>
        <p:grpSpPr>
          <a:xfrm rot="0">
            <a:off x="0" y="0"/>
            <a:ext cx="18288000" cy="1280097"/>
            <a:chOff x="0" y="0"/>
            <a:chExt cx="4816593" cy="337145"/>
          </a:xfrm>
        </p:grpSpPr>
        <p:sp>
          <p:nvSpPr>
            <p:cNvPr name="Freeform 10" id="10"/>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11" id="11"/>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12" id="12"/>
          <p:cNvGrpSpPr/>
          <p:nvPr/>
        </p:nvGrpSpPr>
        <p:grpSpPr>
          <a:xfrm rot="0">
            <a:off x="1034903" y="5608543"/>
            <a:ext cx="10118762" cy="2587612"/>
            <a:chOff x="0" y="0"/>
            <a:chExt cx="2401738" cy="614183"/>
          </a:xfrm>
        </p:grpSpPr>
        <p:sp>
          <p:nvSpPr>
            <p:cNvPr name="Freeform 13" id="13"/>
            <p:cNvSpPr/>
            <p:nvPr/>
          </p:nvSpPr>
          <p:spPr>
            <a:xfrm flipH="false" flipV="false" rot="0">
              <a:off x="0" y="0"/>
              <a:ext cx="2401738" cy="614183"/>
            </a:xfrm>
            <a:custGeom>
              <a:avLst/>
              <a:gdLst/>
              <a:ahLst/>
              <a:cxnLst/>
              <a:rect r="r" b="b" t="t" l="l"/>
              <a:pathLst>
                <a:path h="614183" w="2401738">
                  <a:moveTo>
                    <a:pt x="39020" y="0"/>
                  </a:moveTo>
                  <a:lnTo>
                    <a:pt x="2362718" y="0"/>
                  </a:lnTo>
                  <a:cubicBezTo>
                    <a:pt x="2384268" y="0"/>
                    <a:pt x="2401738" y="17470"/>
                    <a:pt x="2401738" y="39020"/>
                  </a:cubicBezTo>
                  <a:lnTo>
                    <a:pt x="2401738" y="575162"/>
                  </a:lnTo>
                  <a:cubicBezTo>
                    <a:pt x="2401738" y="596713"/>
                    <a:pt x="2384268" y="614183"/>
                    <a:pt x="2362718" y="614183"/>
                  </a:cubicBezTo>
                  <a:lnTo>
                    <a:pt x="39020" y="614183"/>
                  </a:lnTo>
                  <a:cubicBezTo>
                    <a:pt x="28672" y="614183"/>
                    <a:pt x="18747" y="610072"/>
                    <a:pt x="11429" y="602754"/>
                  </a:cubicBezTo>
                  <a:cubicBezTo>
                    <a:pt x="4111" y="595436"/>
                    <a:pt x="0" y="585511"/>
                    <a:pt x="0" y="575162"/>
                  </a:cubicBezTo>
                  <a:lnTo>
                    <a:pt x="0" y="39020"/>
                  </a:lnTo>
                  <a:cubicBezTo>
                    <a:pt x="0" y="28672"/>
                    <a:pt x="4111" y="18747"/>
                    <a:pt x="11429" y="11429"/>
                  </a:cubicBezTo>
                  <a:cubicBezTo>
                    <a:pt x="18747" y="4111"/>
                    <a:pt x="28672" y="0"/>
                    <a:pt x="39020" y="0"/>
                  </a:cubicBezTo>
                  <a:close/>
                </a:path>
              </a:pathLst>
            </a:custGeom>
            <a:solidFill>
              <a:srgbClr val="D9D9D9"/>
            </a:solidFill>
          </p:spPr>
        </p:sp>
        <p:sp>
          <p:nvSpPr>
            <p:cNvPr name="TextBox 14" id="14"/>
            <p:cNvSpPr txBox="true"/>
            <p:nvPr/>
          </p:nvSpPr>
          <p:spPr>
            <a:xfrm>
              <a:off x="0" y="-28575"/>
              <a:ext cx="2401738" cy="642758"/>
            </a:xfrm>
            <a:prstGeom prst="rect">
              <a:avLst/>
            </a:prstGeom>
          </p:spPr>
          <p:txBody>
            <a:bodyPr anchor="ctr" rtlCol="false" tIns="50800" lIns="50800" bIns="50800" rIns="50800"/>
            <a:lstStyle/>
            <a:p>
              <a:pPr algn="ctr">
                <a:lnSpc>
                  <a:spcPts val="2756"/>
                </a:lnSpc>
              </a:pPr>
            </a:p>
          </p:txBody>
        </p:sp>
      </p:grpSp>
      <p:grpSp>
        <p:nvGrpSpPr>
          <p:cNvPr name="Group 15" id="15"/>
          <p:cNvGrpSpPr/>
          <p:nvPr/>
        </p:nvGrpSpPr>
        <p:grpSpPr>
          <a:xfrm rot="0">
            <a:off x="2571407" y="2090845"/>
            <a:ext cx="6084984" cy="2587612"/>
            <a:chOff x="0" y="0"/>
            <a:chExt cx="1444301" cy="614183"/>
          </a:xfrm>
        </p:grpSpPr>
        <p:sp>
          <p:nvSpPr>
            <p:cNvPr name="Freeform 16" id="16"/>
            <p:cNvSpPr/>
            <p:nvPr/>
          </p:nvSpPr>
          <p:spPr>
            <a:xfrm flipH="false" flipV="false" rot="0">
              <a:off x="0" y="0"/>
              <a:ext cx="1444301" cy="614183"/>
            </a:xfrm>
            <a:custGeom>
              <a:avLst/>
              <a:gdLst/>
              <a:ahLst/>
              <a:cxnLst/>
              <a:rect r="r" b="b" t="t" l="l"/>
              <a:pathLst>
                <a:path h="614183" w="1444301">
                  <a:moveTo>
                    <a:pt x="64887" y="0"/>
                  </a:moveTo>
                  <a:lnTo>
                    <a:pt x="1379414" y="0"/>
                  </a:lnTo>
                  <a:cubicBezTo>
                    <a:pt x="1415250" y="0"/>
                    <a:pt x="1444301" y="29051"/>
                    <a:pt x="1444301" y="64887"/>
                  </a:cubicBezTo>
                  <a:lnTo>
                    <a:pt x="1444301" y="549295"/>
                  </a:lnTo>
                  <a:cubicBezTo>
                    <a:pt x="1444301" y="585132"/>
                    <a:pt x="1415250" y="614183"/>
                    <a:pt x="1379414" y="614183"/>
                  </a:cubicBezTo>
                  <a:lnTo>
                    <a:pt x="64887" y="614183"/>
                  </a:lnTo>
                  <a:cubicBezTo>
                    <a:pt x="29051" y="614183"/>
                    <a:pt x="0" y="585132"/>
                    <a:pt x="0" y="549295"/>
                  </a:cubicBezTo>
                  <a:lnTo>
                    <a:pt x="0" y="64887"/>
                  </a:lnTo>
                  <a:cubicBezTo>
                    <a:pt x="0" y="29051"/>
                    <a:pt x="29051" y="0"/>
                    <a:pt x="64887" y="0"/>
                  </a:cubicBezTo>
                  <a:close/>
                </a:path>
              </a:pathLst>
            </a:custGeom>
            <a:solidFill>
              <a:srgbClr val="D9D9D9"/>
            </a:solidFill>
          </p:spPr>
        </p:sp>
        <p:sp>
          <p:nvSpPr>
            <p:cNvPr name="TextBox 17" id="17"/>
            <p:cNvSpPr txBox="true"/>
            <p:nvPr/>
          </p:nvSpPr>
          <p:spPr>
            <a:xfrm>
              <a:off x="0" y="-28575"/>
              <a:ext cx="1444301" cy="642758"/>
            </a:xfrm>
            <a:prstGeom prst="rect">
              <a:avLst/>
            </a:prstGeom>
          </p:spPr>
          <p:txBody>
            <a:bodyPr anchor="ctr" rtlCol="false" tIns="50800" lIns="50800" bIns="50800" rIns="50800"/>
            <a:lstStyle/>
            <a:p>
              <a:pPr algn="ctr">
                <a:lnSpc>
                  <a:spcPts val="2756"/>
                </a:lnSpc>
              </a:pPr>
            </a:p>
          </p:txBody>
        </p:sp>
      </p:grpSp>
      <p:grpSp>
        <p:nvGrpSpPr>
          <p:cNvPr name="Group 18" id="18"/>
          <p:cNvGrpSpPr/>
          <p:nvPr/>
        </p:nvGrpSpPr>
        <p:grpSpPr>
          <a:xfrm rot="0">
            <a:off x="2752630" y="2317373"/>
            <a:ext cx="5722538" cy="2134556"/>
            <a:chOff x="0" y="0"/>
            <a:chExt cx="1358273" cy="506647"/>
          </a:xfrm>
        </p:grpSpPr>
        <p:sp>
          <p:nvSpPr>
            <p:cNvPr name="Freeform 19" id="19"/>
            <p:cNvSpPr/>
            <p:nvPr/>
          </p:nvSpPr>
          <p:spPr>
            <a:xfrm flipH="false" flipV="false" rot="0">
              <a:off x="0" y="0"/>
              <a:ext cx="1358273" cy="506647"/>
            </a:xfrm>
            <a:custGeom>
              <a:avLst/>
              <a:gdLst/>
              <a:ahLst/>
              <a:cxnLst/>
              <a:rect r="r" b="b" t="t" l="l"/>
              <a:pathLst>
                <a:path h="506647" w="1358273">
                  <a:moveTo>
                    <a:pt x="68997" y="0"/>
                  </a:moveTo>
                  <a:lnTo>
                    <a:pt x="1289276" y="0"/>
                  </a:lnTo>
                  <a:cubicBezTo>
                    <a:pt x="1327382" y="0"/>
                    <a:pt x="1358273" y="30891"/>
                    <a:pt x="1358273" y="68997"/>
                  </a:cubicBezTo>
                  <a:lnTo>
                    <a:pt x="1358273" y="437650"/>
                  </a:lnTo>
                  <a:cubicBezTo>
                    <a:pt x="1358273" y="475756"/>
                    <a:pt x="1327382" y="506647"/>
                    <a:pt x="1289276" y="506647"/>
                  </a:cubicBezTo>
                  <a:lnTo>
                    <a:pt x="68997" y="506647"/>
                  </a:lnTo>
                  <a:cubicBezTo>
                    <a:pt x="30891" y="506647"/>
                    <a:pt x="0" y="475756"/>
                    <a:pt x="0" y="437650"/>
                  </a:cubicBezTo>
                  <a:lnTo>
                    <a:pt x="0" y="68997"/>
                  </a:lnTo>
                  <a:cubicBezTo>
                    <a:pt x="0" y="30891"/>
                    <a:pt x="30891" y="0"/>
                    <a:pt x="68997" y="0"/>
                  </a:cubicBezTo>
                  <a:close/>
                </a:path>
              </a:pathLst>
            </a:custGeom>
            <a:solidFill>
              <a:srgbClr val="FFFFFF"/>
            </a:solidFill>
          </p:spPr>
        </p:sp>
        <p:sp>
          <p:nvSpPr>
            <p:cNvPr name="TextBox 20" id="20"/>
            <p:cNvSpPr txBox="true"/>
            <p:nvPr/>
          </p:nvSpPr>
          <p:spPr>
            <a:xfrm>
              <a:off x="0" y="-28575"/>
              <a:ext cx="1358273" cy="535222"/>
            </a:xfrm>
            <a:prstGeom prst="rect">
              <a:avLst/>
            </a:prstGeom>
          </p:spPr>
          <p:txBody>
            <a:bodyPr anchor="ctr" rtlCol="false" tIns="50800" lIns="50800" bIns="50800" rIns="50800"/>
            <a:lstStyle/>
            <a:p>
              <a:pPr algn="ctr">
                <a:lnSpc>
                  <a:spcPts val="2756"/>
                </a:lnSpc>
              </a:pPr>
            </a:p>
          </p:txBody>
        </p:sp>
      </p:grpSp>
      <p:grpSp>
        <p:nvGrpSpPr>
          <p:cNvPr name="Group 21" id="21"/>
          <p:cNvGrpSpPr/>
          <p:nvPr/>
        </p:nvGrpSpPr>
        <p:grpSpPr>
          <a:xfrm rot="0">
            <a:off x="1191829" y="5869649"/>
            <a:ext cx="9785937" cy="2134556"/>
            <a:chOff x="0" y="0"/>
            <a:chExt cx="2322741" cy="506647"/>
          </a:xfrm>
        </p:grpSpPr>
        <p:sp>
          <p:nvSpPr>
            <p:cNvPr name="Freeform 22" id="22"/>
            <p:cNvSpPr/>
            <p:nvPr/>
          </p:nvSpPr>
          <p:spPr>
            <a:xfrm flipH="false" flipV="false" rot="0">
              <a:off x="0" y="0"/>
              <a:ext cx="2322741" cy="506647"/>
            </a:xfrm>
            <a:custGeom>
              <a:avLst/>
              <a:gdLst/>
              <a:ahLst/>
              <a:cxnLst/>
              <a:rect r="r" b="b" t="t" l="l"/>
              <a:pathLst>
                <a:path h="506647" w="2322741">
                  <a:moveTo>
                    <a:pt x="40347" y="0"/>
                  </a:moveTo>
                  <a:lnTo>
                    <a:pt x="2282393" y="0"/>
                  </a:lnTo>
                  <a:cubicBezTo>
                    <a:pt x="2304677" y="0"/>
                    <a:pt x="2322741" y="18064"/>
                    <a:pt x="2322741" y="40347"/>
                  </a:cubicBezTo>
                  <a:lnTo>
                    <a:pt x="2322741" y="466300"/>
                  </a:lnTo>
                  <a:cubicBezTo>
                    <a:pt x="2322741" y="488583"/>
                    <a:pt x="2304677" y="506647"/>
                    <a:pt x="2282393" y="506647"/>
                  </a:cubicBezTo>
                  <a:lnTo>
                    <a:pt x="40347" y="506647"/>
                  </a:lnTo>
                  <a:cubicBezTo>
                    <a:pt x="18064" y="506647"/>
                    <a:pt x="0" y="488583"/>
                    <a:pt x="0" y="466300"/>
                  </a:cubicBezTo>
                  <a:lnTo>
                    <a:pt x="0" y="40347"/>
                  </a:lnTo>
                  <a:cubicBezTo>
                    <a:pt x="0" y="18064"/>
                    <a:pt x="18064" y="0"/>
                    <a:pt x="40347" y="0"/>
                  </a:cubicBezTo>
                  <a:close/>
                </a:path>
              </a:pathLst>
            </a:custGeom>
            <a:solidFill>
              <a:srgbClr val="FFFFFF"/>
            </a:solidFill>
          </p:spPr>
        </p:sp>
        <p:sp>
          <p:nvSpPr>
            <p:cNvPr name="TextBox 23" id="23"/>
            <p:cNvSpPr txBox="true"/>
            <p:nvPr/>
          </p:nvSpPr>
          <p:spPr>
            <a:xfrm>
              <a:off x="0" y="-28575"/>
              <a:ext cx="2322741" cy="535222"/>
            </a:xfrm>
            <a:prstGeom prst="rect">
              <a:avLst/>
            </a:prstGeom>
          </p:spPr>
          <p:txBody>
            <a:bodyPr anchor="ctr" rtlCol="false" tIns="50800" lIns="50800" bIns="50800" rIns="50800"/>
            <a:lstStyle/>
            <a:p>
              <a:pPr algn="ctr">
                <a:lnSpc>
                  <a:spcPts val="2756"/>
                </a:lnSpc>
              </a:pPr>
            </a:p>
          </p:txBody>
        </p:sp>
      </p:grpSp>
      <p:sp>
        <p:nvSpPr>
          <p:cNvPr name="Freeform 24" id="24"/>
          <p:cNvSpPr/>
          <p:nvPr/>
        </p:nvSpPr>
        <p:spPr>
          <a:xfrm flipH="false" flipV="false" rot="0">
            <a:off x="12636790" y="2825427"/>
            <a:ext cx="4622510" cy="4636146"/>
          </a:xfrm>
          <a:custGeom>
            <a:avLst/>
            <a:gdLst/>
            <a:ahLst/>
            <a:cxnLst/>
            <a:rect r="r" b="b" t="t" l="l"/>
            <a:pathLst>
              <a:path h="4636146" w="4622510">
                <a:moveTo>
                  <a:pt x="0" y="0"/>
                </a:moveTo>
                <a:lnTo>
                  <a:pt x="4622510" y="0"/>
                </a:lnTo>
                <a:lnTo>
                  <a:pt x="4622510" y="4636146"/>
                </a:lnTo>
                <a:lnTo>
                  <a:pt x="0" y="4636146"/>
                </a:lnTo>
                <a:lnTo>
                  <a:pt x="0" y="0"/>
                </a:lnTo>
                <a:close/>
              </a:path>
            </a:pathLst>
          </a:custGeom>
          <a:blipFill>
            <a:blip r:embed="rId2"/>
            <a:stretch>
              <a:fillRect l="0" t="0" r="0" b="0"/>
            </a:stretch>
          </a:blipFill>
        </p:spPr>
      </p:sp>
      <p:sp>
        <p:nvSpPr>
          <p:cNvPr name="TextBox 25" id="25"/>
          <p:cNvSpPr txBox="true"/>
          <p:nvPr/>
        </p:nvSpPr>
        <p:spPr>
          <a:xfrm rot="0">
            <a:off x="233636" y="-14002"/>
            <a:ext cx="15901562"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Dataset: BirdCLEF 25 SPECIES</a:t>
            </a:r>
          </a:p>
        </p:txBody>
      </p:sp>
      <p:sp>
        <p:nvSpPr>
          <p:cNvPr name="TextBox 26" id="26"/>
          <p:cNvSpPr txBox="true"/>
          <p:nvPr/>
        </p:nvSpPr>
        <p:spPr>
          <a:xfrm rot="0">
            <a:off x="3176640" y="2431039"/>
            <a:ext cx="4874518" cy="1807788"/>
          </a:xfrm>
          <a:prstGeom prst="rect">
            <a:avLst/>
          </a:prstGeom>
        </p:spPr>
        <p:txBody>
          <a:bodyPr anchor="t" rtlCol="false" tIns="0" lIns="0" bIns="0" rIns="0">
            <a:spAutoFit/>
          </a:bodyPr>
          <a:lstStyle/>
          <a:p>
            <a:pPr algn="ctr">
              <a:lnSpc>
                <a:spcPts val="7106"/>
              </a:lnSpc>
              <a:spcBef>
                <a:spcPct val="0"/>
              </a:spcBef>
            </a:pPr>
            <a:r>
              <a:rPr lang="en-US" sz="5075">
                <a:solidFill>
                  <a:srgbClr val="000000"/>
                </a:solidFill>
                <a:latin typeface="Helvetica World"/>
              </a:rPr>
              <a:t>Dataset of: </a:t>
            </a:r>
          </a:p>
          <a:p>
            <a:pPr algn="ctr">
              <a:lnSpc>
                <a:spcPts val="7106"/>
              </a:lnSpc>
              <a:spcBef>
                <a:spcPct val="0"/>
              </a:spcBef>
            </a:pPr>
            <a:r>
              <a:rPr lang="en-US" sz="5075">
                <a:solidFill>
                  <a:srgbClr val="000000"/>
                </a:solidFill>
                <a:latin typeface="Helvetica World Bold"/>
              </a:rPr>
              <a:t>25 bird species</a:t>
            </a:r>
            <a:r>
              <a:rPr lang="en-US" sz="5075">
                <a:solidFill>
                  <a:srgbClr val="000000"/>
                </a:solidFill>
                <a:latin typeface="Helvetica World"/>
              </a:rPr>
              <a:t> </a:t>
            </a:r>
          </a:p>
        </p:txBody>
      </p:sp>
      <p:sp>
        <p:nvSpPr>
          <p:cNvPr name="TextBox 27" id="27"/>
          <p:cNvSpPr txBox="true"/>
          <p:nvPr/>
        </p:nvSpPr>
        <p:spPr>
          <a:xfrm rot="0">
            <a:off x="1034903" y="6266347"/>
            <a:ext cx="9565624" cy="1195225"/>
          </a:xfrm>
          <a:prstGeom prst="rect">
            <a:avLst/>
          </a:prstGeom>
        </p:spPr>
        <p:txBody>
          <a:bodyPr anchor="t" rtlCol="false" tIns="0" lIns="0" bIns="0" rIns="0">
            <a:spAutoFit/>
          </a:bodyPr>
          <a:lstStyle/>
          <a:p>
            <a:pPr algn="just" marL="754648" indent="-377324" lvl="1">
              <a:lnSpc>
                <a:spcPts val="4893"/>
              </a:lnSpc>
              <a:buFont typeface="Arial"/>
              <a:buChar char="•"/>
            </a:pPr>
            <a:r>
              <a:rPr lang="en-US" sz="3495">
                <a:solidFill>
                  <a:srgbClr val="000000"/>
                </a:solidFill>
                <a:latin typeface="Helvetica World"/>
              </a:rPr>
              <a:t>1.700</a:t>
            </a:r>
            <a:r>
              <a:rPr lang="en-US" sz="3495">
                <a:solidFill>
                  <a:srgbClr val="000000"/>
                </a:solidFill>
                <a:latin typeface="Helvetica World"/>
              </a:rPr>
              <a:t> training audio (~68 audio per species), </a:t>
            </a:r>
          </a:p>
          <a:p>
            <a:pPr algn="just" marL="754648" indent="-377324" lvl="1">
              <a:lnSpc>
                <a:spcPts val="4893"/>
              </a:lnSpc>
              <a:buFont typeface="Arial"/>
              <a:buChar char="•"/>
            </a:pPr>
            <a:r>
              <a:rPr lang="en-US" sz="3495">
                <a:solidFill>
                  <a:srgbClr val="000000"/>
                </a:solidFill>
                <a:latin typeface="Helvetica World"/>
              </a:rPr>
              <a:t>50 test audio (2 audio per species)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1850061" y="633531"/>
            <a:ext cx="6437939" cy="0"/>
          </a:xfrm>
          <a:prstGeom prst="line">
            <a:avLst/>
          </a:prstGeom>
          <a:ln cap="flat" w="28575">
            <a:solidFill>
              <a:srgbClr val="2254C5"/>
            </a:solidFill>
            <a:prstDash val="solid"/>
            <a:headEnd type="none" len="sm" w="sm"/>
            <a:tailEnd type="none" len="sm" w="sm"/>
          </a:ln>
        </p:spPr>
      </p:sp>
      <p:grpSp>
        <p:nvGrpSpPr>
          <p:cNvPr name="Group 3" id="3"/>
          <p:cNvGrpSpPr/>
          <p:nvPr/>
        </p:nvGrpSpPr>
        <p:grpSpPr>
          <a:xfrm rot="0">
            <a:off x="0" y="0"/>
            <a:ext cx="18288000" cy="1280097"/>
            <a:chOff x="0" y="0"/>
            <a:chExt cx="4816593" cy="337145"/>
          </a:xfrm>
        </p:grpSpPr>
        <p:sp>
          <p:nvSpPr>
            <p:cNvPr name="Freeform 4" id="4"/>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5" id="5"/>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6" id="6"/>
          <p:cNvGrpSpPr/>
          <p:nvPr/>
        </p:nvGrpSpPr>
        <p:grpSpPr>
          <a:xfrm rot="0">
            <a:off x="0" y="9790462"/>
            <a:ext cx="18288000" cy="496538"/>
            <a:chOff x="0" y="0"/>
            <a:chExt cx="4816593" cy="130775"/>
          </a:xfrm>
        </p:grpSpPr>
        <p:sp>
          <p:nvSpPr>
            <p:cNvPr name="Freeform 7" id="7"/>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8" id="8"/>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9" id="9"/>
          <p:cNvSpPr/>
          <p:nvPr/>
        </p:nvSpPr>
        <p:spPr>
          <a:xfrm flipH="false" flipV="false" rot="0">
            <a:off x="687749" y="4190428"/>
            <a:ext cx="1897946" cy="1892160"/>
          </a:xfrm>
          <a:custGeom>
            <a:avLst/>
            <a:gdLst/>
            <a:ahLst/>
            <a:cxnLst/>
            <a:rect r="r" b="b" t="t" l="l"/>
            <a:pathLst>
              <a:path h="1892160" w="1897946">
                <a:moveTo>
                  <a:pt x="0" y="0"/>
                </a:moveTo>
                <a:lnTo>
                  <a:pt x="1897946" y="0"/>
                </a:lnTo>
                <a:lnTo>
                  <a:pt x="1897946" y="1892160"/>
                </a:lnTo>
                <a:lnTo>
                  <a:pt x="0" y="1892160"/>
                </a:lnTo>
                <a:lnTo>
                  <a:pt x="0" y="0"/>
                </a:lnTo>
                <a:close/>
              </a:path>
            </a:pathLst>
          </a:custGeom>
          <a:blipFill>
            <a:blip r:embed="rId2"/>
            <a:stretch>
              <a:fillRect l="0" t="0" r="0" b="0"/>
            </a:stretch>
          </a:blipFill>
        </p:spPr>
      </p:sp>
      <p:sp>
        <p:nvSpPr>
          <p:cNvPr name="Freeform 10" id="10"/>
          <p:cNvSpPr/>
          <p:nvPr/>
        </p:nvSpPr>
        <p:spPr>
          <a:xfrm flipH="false" flipV="false" rot="0">
            <a:off x="5281618" y="3660101"/>
            <a:ext cx="3937086" cy="2952814"/>
          </a:xfrm>
          <a:custGeom>
            <a:avLst/>
            <a:gdLst/>
            <a:ahLst/>
            <a:cxnLst/>
            <a:rect r="r" b="b" t="t" l="l"/>
            <a:pathLst>
              <a:path h="2952814" w="3937086">
                <a:moveTo>
                  <a:pt x="0" y="0"/>
                </a:moveTo>
                <a:lnTo>
                  <a:pt x="3937086" y="0"/>
                </a:lnTo>
                <a:lnTo>
                  <a:pt x="3937086" y="2952814"/>
                </a:lnTo>
                <a:lnTo>
                  <a:pt x="0" y="2952814"/>
                </a:lnTo>
                <a:lnTo>
                  <a:pt x="0" y="0"/>
                </a:lnTo>
                <a:close/>
              </a:path>
            </a:pathLst>
          </a:custGeom>
          <a:blipFill>
            <a:blip r:embed="rId3"/>
            <a:stretch>
              <a:fillRect l="0" t="0" r="0" b="0"/>
            </a:stretch>
          </a:blipFill>
        </p:spPr>
      </p:sp>
      <p:grpSp>
        <p:nvGrpSpPr>
          <p:cNvPr name="Group 11" id="11"/>
          <p:cNvGrpSpPr/>
          <p:nvPr/>
        </p:nvGrpSpPr>
        <p:grpSpPr>
          <a:xfrm rot="0">
            <a:off x="2585695" y="4145712"/>
            <a:ext cx="2695923" cy="1981593"/>
            <a:chOff x="0" y="0"/>
            <a:chExt cx="710037" cy="521901"/>
          </a:xfrm>
        </p:grpSpPr>
        <p:sp>
          <p:nvSpPr>
            <p:cNvPr name="Freeform 12" id="12"/>
            <p:cNvSpPr/>
            <p:nvPr/>
          </p:nvSpPr>
          <p:spPr>
            <a:xfrm flipH="false" flipV="false" rot="0">
              <a:off x="0" y="0"/>
              <a:ext cx="710037" cy="521901"/>
            </a:xfrm>
            <a:custGeom>
              <a:avLst/>
              <a:gdLst/>
              <a:ahLst/>
              <a:cxnLst/>
              <a:rect r="r" b="b" t="t" l="l"/>
              <a:pathLst>
                <a:path h="521901" w="710037">
                  <a:moveTo>
                    <a:pt x="710037" y="260950"/>
                  </a:moveTo>
                  <a:lnTo>
                    <a:pt x="303637" y="0"/>
                  </a:lnTo>
                  <a:lnTo>
                    <a:pt x="303637" y="203200"/>
                  </a:lnTo>
                  <a:lnTo>
                    <a:pt x="0" y="203200"/>
                  </a:lnTo>
                  <a:lnTo>
                    <a:pt x="0" y="318701"/>
                  </a:lnTo>
                  <a:lnTo>
                    <a:pt x="303637" y="318701"/>
                  </a:lnTo>
                  <a:lnTo>
                    <a:pt x="303637" y="521901"/>
                  </a:lnTo>
                  <a:lnTo>
                    <a:pt x="710037" y="260950"/>
                  </a:lnTo>
                  <a:close/>
                </a:path>
              </a:pathLst>
            </a:custGeom>
            <a:solidFill>
              <a:srgbClr val="003984"/>
            </a:solidFill>
          </p:spPr>
        </p:sp>
        <p:sp>
          <p:nvSpPr>
            <p:cNvPr name="TextBox 13" id="13"/>
            <p:cNvSpPr txBox="true"/>
            <p:nvPr/>
          </p:nvSpPr>
          <p:spPr>
            <a:xfrm>
              <a:off x="0" y="174625"/>
              <a:ext cx="608437" cy="144076"/>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11465684" y="3235594"/>
            <a:ext cx="6379862" cy="2953840"/>
          </a:xfrm>
          <a:custGeom>
            <a:avLst/>
            <a:gdLst/>
            <a:ahLst/>
            <a:cxnLst/>
            <a:rect r="r" b="b" t="t" l="l"/>
            <a:pathLst>
              <a:path h="2953840" w="6379862">
                <a:moveTo>
                  <a:pt x="0" y="0"/>
                </a:moveTo>
                <a:lnTo>
                  <a:pt x="6379861" y="0"/>
                </a:lnTo>
                <a:lnTo>
                  <a:pt x="6379861" y="2953840"/>
                </a:lnTo>
                <a:lnTo>
                  <a:pt x="0" y="2953840"/>
                </a:lnTo>
                <a:lnTo>
                  <a:pt x="0" y="0"/>
                </a:lnTo>
                <a:close/>
              </a:path>
            </a:pathLst>
          </a:custGeom>
          <a:blipFill>
            <a:blip r:embed="rId4"/>
            <a:stretch>
              <a:fillRect l="-26368" t="0" r="0" b="-23546"/>
            </a:stretch>
          </a:blipFill>
        </p:spPr>
      </p:sp>
      <p:grpSp>
        <p:nvGrpSpPr>
          <p:cNvPr name="Group 15" id="15"/>
          <p:cNvGrpSpPr/>
          <p:nvPr/>
        </p:nvGrpSpPr>
        <p:grpSpPr>
          <a:xfrm rot="0">
            <a:off x="9218704" y="4145712"/>
            <a:ext cx="2695923" cy="1981593"/>
            <a:chOff x="0" y="0"/>
            <a:chExt cx="710037" cy="521901"/>
          </a:xfrm>
        </p:grpSpPr>
        <p:sp>
          <p:nvSpPr>
            <p:cNvPr name="Freeform 16" id="16"/>
            <p:cNvSpPr/>
            <p:nvPr/>
          </p:nvSpPr>
          <p:spPr>
            <a:xfrm flipH="false" flipV="false" rot="0">
              <a:off x="0" y="0"/>
              <a:ext cx="710037" cy="521901"/>
            </a:xfrm>
            <a:custGeom>
              <a:avLst/>
              <a:gdLst/>
              <a:ahLst/>
              <a:cxnLst/>
              <a:rect r="r" b="b" t="t" l="l"/>
              <a:pathLst>
                <a:path h="521901" w="710037">
                  <a:moveTo>
                    <a:pt x="710037" y="260950"/>
                  </a:moveTo>
                  <a:lnTo>
                    <a:pt x="303637" y="0"/>
                  </a:lnTo>
                  <a:lnTo>
                    <a:pt x="303637" y="203200"/>
                  </a:lnTo>
                  <a:lnTo>
                    <a:pt x="0" y="203200"/>
                  </a:lnTo>
                  <a:lnTo>
                    <a:pt x="0" y="318701"/>
                  </a:lnTo>
                  <a:lnTo>
                    <a:pt x="303637" y="318701"/>
                  </a:lnTo>
                  <a:lnTo>
                    <a:pt x="303637" y="521901"/>
                  </a:lnTo>
                  <a:lnTo>
                    <a:pt x="710037" y="260950"/>
                  </a:lnTo>
                  <a:close/>
                </a:path>
              </a:pathLst>
            </a:custGeom>
            <a:solidFill>
              <a:srgbClr val="003984"/>
            </a:solidFill>
          </p:spPr>
        </p:sp>
        <p:sp>
          <p:nvSpPr>
            <p:cNvPr name="TextBox 17" id="17"/>
            <p:cNvSpPr txBox="true"/>
            <p:nvPr/>
          </p:nvSpPr>
          <p:spPr>
            <a:xfrm>
              <a:off x="0" y="174625"/>
              <a:ext cx="608437" cy="144076"/>
            </a:xfrm>
            <a:prstGeom prst="rect">
              <a:avLst/>
            </a:prstGeom>
          </p:spPr>
          <p:txBody>
            <a:bodyPr anchor="ctr" rtlCol="false" tIns="50800" lIns="50800" bIns="50800" rIns="50800"/>
            <a:lstStyle/>
            <a:p>
              <a:pPr algn="ctr">
                <a:lnSpc>
                  <a:spcPts val="2756"/>
                </a:lnSpc>
              </a:pPr>
            </a:p>
          </p:txBody>
        </p:sp>
      </p:grpSp>
      <p:sp>
        <p:nvSpPr>
          <p:cNvPr name="TextBox 18" id="18"/>
          <p:cNvSpPr txBox="true"/>
          <p:nvPr/>
        </p:nvSpPr>
        <p:spPr>
          <a:xfrm rot="0">
            <a:off x="233636" y="-14002"/>
            <a:ext cx="6746326"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The architecture</a:t>
            </a:r>
          </a:p>
        </p:txBody>
      </p:sp>
      <p:sp>
        <p:nvSpPr>
          <p:cNvPr name="TextBox 19" id="19"/>
          <p:cNvSpPr txBox="true"/>
          <p:nvPr/>
        </p:nvSpPr>
        <p:spPr>
          <a:xfrm rot="0">
            <a:off x="687749" y="6664576"/>
            <a:ext cx="2137814" cy="569283"/>
          </a:xfrm>
          <a:prstGeom prst="rect">
            <a:avLst/>
          </a:prstGeom>
        </p:spPr>
        <p:txBody>
          <a:bodyPr anchor="t" rtlCol="false" tIns="0" lIns="0" bIns="0" rIns="0">
            <a:spAutoFit/>
          </a:bodyPr>
          <a:lstStyle/>
          <a:p>
            <a:pPr algn="ctr">
              <a:lnSpc>
                <a:spcPts val="4322"/>
              </a:lnSpc>
              <a:spcBef>
                <a:spcPct val="0"/>
              </a:spcBef>
            </a:pPr>
            <a:r>
              <a:rPr lang="en-US" sz="3087">
                <a:solidFill>
                  <a:srgbClr val="000000"/>
                </a:solidFill>
                <a:latin typeface="Helvetica World Bold"/>
              </a:rPr>
              <a:t>Audio bird</a:t>
            </a:r>
          </a:p>
        </p:txBody>
      </p:sp>
      <p:sp>
        <p:nvSpPr>
          <p:cNvPr name="TextBox 20" id="20"/>
          <p:cNvSpPr txBox="true"/>
          <p:nvPr/>
        </p:nvSpPr>
        <p:spPr>
          <a:xfrm rot="0">
            <a:off x="5768788" y="6625367"/>
            <a:ext cx="2962746" cy="1150308"/>
          </a:xfrm>
          <a:prstGeom prst="rect">
            <a:avLst/>
          </a:prstGeom>
        </p:spPr>
        <p:txBody>
          <a:bodyPr anchor="t" rtlCol="false" tIns="0" lIns="0" bIns="0" rIns="0">
            <a:spAutoFit/>
          </a:bodyPr>
          <a:lstStyle/>
          <a:p>
            <a:pPr algn="ctr">
              <a:lnSpc>
                <a:spcPts val="4322"/>
              </a:lnSpc>
            </a:pPr>
            <a:r>
              <a:rPr lang="en-US" sz="3087">
                <a:solidFill>
                  <a:srgbClr val="000000"/>
                </a:solidFill>
                <a:latin typeface="Helvetica World Bold"/>
              </a:rPr>
              <a:t>Spectrogram</a:t>
            </a:r>
          </a:p>
          <a:p>
            <a:pPr algn="ctr">
              <a:lnSpc>
                <a:spcPts val="4322"/>
              </a:lnSpc>
              <a:spcBef>
                <a:spcPct val="0"/>
              </a:spcBef>
            </a:pPr>
            <a:r>
              <a:rPr lang="en-US" sz="3087">
                <a:solidFill>
                  <a:srgbClr val="000000"/>
                </a:solidFill>
                <a:latin typeface="Helvetica World Bold"/>
              </a:rPr>
              <a:t>48 x 128</a:t>
            </a:r>
          </a:p>
        </p:txBody>
      </p:sp>
      <p:sp>
        <p:nvSpPr>
          <p:cNvPr name="TextBox 21" id="21"/>
          <p:cNvSpPr txBox="true"/>
          <p:nvPr/>
        </p:nvSpPr>
        <p:spPr>
          <a:xfrm rot="0">
            <a:off x="11674759" y="6664576"/>
            <a:ext cx="5967645" cy="1112208"/>
          </a:xfrm>
          <a:prstGeom prst="rect">
            <a:avLst/>
          </a:prstGeom>
        </p:spPr>
        <p:txBody>
          <a:bodyPr anchor="t" rtlCol="false" tIns="0" lIns="0" bIns="0" rIns="0">
            <a:spAutoFit/>
          </a:bodyPr>
          <a:lstStyle/>
          <a:p>
            <a:pPr algn="ctr">
              <a:lnSpc>
                <a:spcPts val="4322"/>
              </a:lnSpc>
            </a:pPr>
            <a:r>
              <a:rPr lang="en-US" sz="3087">
                <a:solidFill>
                  <a:srgbClr val="000000"/>
                </a:solidFill>
                <a:latin typeface="Helvetica World Bold"/>
                <a:hlinkClick r:id="rId5" tooltip="https://www.v7labs.com/blog/convolutional-neural-networks-guide"/>
              </a:rPr>
              <a:t>Convolutional Neural Networks</a:t>
            </a:r>
          </a:p>
          <a:p>
            <a:pPr algn="ctr">
              <a:lnSpc>
                <a:spcPts val="4322"/>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1028700" y="1824031"/>
            <a:ext cx="6652227" cy="1820917"/>
            <a:chOff x="0" y="0"/>
            <a:chExt cx="1752027" cy="479583"/>
          </a:xfrm>
        </p:grpSpPr>
        <p:sp>
          <p:nvSpPr>
            <p:cNvPr name="Freeform 9" id="9"/>
            <p:cNvSpPr/>
            <p:nvPr/>
          </p:nvSpPr>
          <p:spPr>
            <a:xfrm flipH="false" flipV="false" rot="0">
              <a:off x="0" y="0"/>
              <a:ext cx="1752027" cy="479583"/>
            </a:xfrm>
            <a:custGeom>
              <a:avLst/>
              <a:gdLst/>
              <a:ahLst/>
              <a:cxnLst/>
              <a:rect r="r" b="b" t="t" l="l"/>
              <a:pathLst>
                <a:path h="479583" w="1752027">
                  <a:moveTo>
                    <a:pt x="0" y="0"/>
                  </a:moveTo>
                  <a:lnTo>
                    <a:pt x="1752027" y="0"/>
                  </a:lnTo>
                  <a:lnTo>
                    <a:pt x="1752027" y="479583"/>
                  </a:lnTo>
                  <a:lnTo>
                    <a:pt x="0" y="479583"/>
                  </a:lnTo>
                  <a:close/>
                </a:path>
              </a:pathLst>
            </a:custGeom>
            <a:solidFill>
              <a:srgbClr val="003984"/>
            </a:solidFill>
          </p:spPr>
        </p:sp>
        <p:sp>
          <p:nvSpPr>
            <p:cNvPr name="TextBox 10" id="10"/>
            <p:cNvSpPr txBox="true"/>
            <p:nvPr/>
          </p:nvSpPr>
          <p:spPr>
            <a:xfrm>
              <a:off x="0" y="-57150"/>
              <a:ext cx="1752027" cy="536733"/>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Conv2D(16, (3, 3), activation='relu'</a:t>
              </a:r>
            </a:p>
            <a:p>
              <a:pPr marL="576267" indent="-288133" lvl="1">
                <a:lnSpc>
                  <a:spcPts val="3736"/>
                </a:lnSpc>
                <a:buFont typeface="Arial"/>
                <a:buChar char="•"/>
              </a:pPr>
              <a:r>
                <a:rPr lang="en-US" sz="2669">
                  <a:solidFill>
                    <a:srgbClr val="FFFFFF"/>
                  </a:solidFill>
                  <a:latin typeface="Helvetica World Semi-Bold"/>
                </a:rPr>
                <a:t>BatchNormalization()</a:t>
              </a:r>
            </a:p>
            <a:p>
              <a:pPr marL="576267" indent="-288133" lvl="1">
                <a:lnSpc>
                  <a:spcPts val="3736"/>
                </a:lnSpc>
                <a:buFont typeface="Arial"/>
                <a:buChar char="•"/>
              </a:pPr>
              <a:r>
                <a:rPr lang="en-US" sz="2669">
                  <a:solidFill>
                    <a:srgbClr val="FFFFFF"/>
                  </a:solidFill>
                  <a:latin typeface="Helvetica World Semi-Bold"/>
                </a:rPr>
                <a:t>MaxPooling2D((2, 2))</a:t>
              </a:r>
            </a:p>
          </p:txBody>
        </p:sp>
      </p:grpSp>
      <p:sp>
        <p:nvSpPr>
          <p:cNvPr name="TextBox 11" id="11"/>
          <p:cNvSpPr txBox="true"/>
          <p:nvPr/>
        </p:nvSpPr>
        <p:spPr>
          <a:xfrm rot="0">
            <a:off x="233636" y="-14002"/>
            <a:ext cx="12461326"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Convolutional Neural Network</a:t>
            </a:r>
          </a:p>
        </p:txBody>
      </p:sp>
      <p:grpSp>
        <p:nvGrpSpPr>
          <p:cNvPr name="Group 12" id="12"/>
          <p:cNvGrpSpPr/>
          <p:nvPr/>
        </p:nvGrpSpPr>
        <p:grpSpPr>
          <a:xfrm rot="0">
            <a:off x="10607073" y="1824031"/>
            <a:ext cx="6652227" cy="1820917"/>
            <a:chOff x="0" y="0"/>
            <a:chExt cx="1752027" cy="479583"/>
          </a:xfrm>
        </p:grpSpPr>
        <p:sp>
          <p:nvSpPr>
            <p:cNvPr name="Freeform 13" id="13"/>
            <p:cNvSpPr/>
            <p:nvPr/>
          </p:nvSpPr>
          <p:spPr>
            <a:xfrm flipH="false" flipV="false" rot="0">
              <a:off x="0" y="0"/>
              <a:ext cx="1752027" cy="479583"/>
            </a:xfrm>
            <a:custGeom>
              <a:avLst/>
              <a:gdLst/>
              <a:ahLst/>
              <a:cxnLst/>
              <a:rect r="r" b="b" t="t" l="l"/>
              <a:pathLst>
                <a:path h="479583" w="1752027">
                  <a:moveTo>
                    <a:pt x="0" y="0"/>
                  </a:moveTo>
                  <a:lnTo>
                    <a:pt x="1752027" y="0"/>
                  </a:lnTo>
                  <a:lnTo>
                    <a:pt x="1752027" y="479583"/>
                  </a:lnTo>
                  <a:lnTo>
                    <a:pt x="0" y="479583"/>
                  </a:lnTo>
                  <a:close/>
                </a:path>
              </a:pathLst>
            </a:custGeom>
            <a:solidFill>
              <a:srgbClr val="003984"/>
            </a:solidFill>
          </p:spPr>
        </p:sp>
        <p:sp>
          <p:nvSpPr>
            <p:cNvPr name="TextBox 14" id="14"/>
            <p:cNvSpPr txBox="true"/>
            <p:nvPr/>
          </p:nvSpPr>
          <p:spPr>
            <a:xfrm>
              <a:off x="0" y="-57150"/>
              <a:ext cx="1752027" cy="536733"/>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Conv2D(32, (3, 3), activation='relu'</a:t>
              </a:r>
            </a:p>
            <a:p>
              <a:pPr marL="576267" indent="-288133" lvl="1">
                <a:lnSpc>
                  <a:spcPts val="3736"/>
                </a:lnSpc>
                <a:buFont typeface="Arial"/>
                <a:buChar char="•"/>
              </a:pPr>
              <a:r>
                <a:rPr lang="en-US" sz="2669">
                  <a:solidFill>
                    <a:srgbClr val="FFFFFF"/>
                  </a:solidFill>
                  <a:latin typeface="Helvetica World Semi-Bold"/>
                </a:rPr>
                <a:t>BatchNormalization()</a:t>
              </a:r>
            </a:p>
            <a:p>
              <a:pPr marL="576267" indent="-288133" lvl="1">
                <a:lnSpc>
                  <a:spcPts val="3736"/>
                </a:lnSpc>
                <a:buFont typeface="Arial"/>
                <a:buChar char="•"/>
              </a:pPr>
              <a:r>
                <a:rPr lang="en-US" sz="2669">
                  <a:solidFill>
                    <a:srgbClr val="FFFFFF"/>
                  </a:solidFill>
                  <a:latin typeface="Helvetica World Semi-Bold"/>
                </a:rPr>
                <a:t>MaxPooling2D((2, 2))</a:t>
              </a:r>
            </a:p>
          </p:txBody>
        </p:sp>
      </p:grpSp>
      <p:grpSp>
        <p:nvGrpSpPr>
          <p:cNvPr name="Group 15" id="15"/>
          <p:cNvGrpSpPr/>
          <p:nvPr/>
        </p:nvGrpSpPr>
        <p:grpSpPr>
          <a:xfrm rot="0">
            <a:off x="1028700" y="4083098"/>
            <a:ext cx="6652227" cy="1925692"/>
            <a:chOff x="0" y="0"/>
            <a:chExt cx="1752027" cy="507178"/>
          </a:xfrm>
        </p:grpSpPr>
        <p:sp>
          <p:nvSpPr>
            <p:cNvPr name="Freeform 16" id="16"/>
            <p:cNvSpPr/>
            <p:nvPr/>
          </p:nvSpPr>
          <p:spPr>
            <a:xfrm flipH="false" flipV="false" rot="0">
              <a:off x="0" y="0"/>
              <a:ext cx="1752027" cy="507178"/>
            </a:xfrm>
            <a:custGeom>
              <a:avLst/>
              <a:gdLst/>
              <a:ahLst/>
              <a:cxnLst/>
              <a:rect r="r" b="b" t="t" l="l"/>
              <a:pathLst>
                <a:path h="507178" w="1752027">
                  <a:moveTo>
                    <a:pt x="0" y="0"/>
                  </a:moveTo>
                  <a:lnTo>
                    <a:pt x="1752027" y="0"/>
                  </a:lnTo>
                  <a:lnTo>
                    <a:pt x="1752027" y="507178"/>
                  </a:lnTo>
                  <a:lnTo>
                    <a:pt x="0" y="507178"/>
                  </a:lnTo>
                  <a:close/>
                </a:path>
              </a:pathLst>
            </a:custGeom>
            <a:solidFill>
              <a:srgbClr val="003984"/>
            </a:solidFill>
          </p:spPr>
        </p:sp>
        <p:sp>
          <p:nvSpPr>
            <p:cNvPr name="TextBox 17" id="17"/>
            <p:cNvSpPr txBox="true"/>
            <p:nvPr/>
          </p:nvSpPr>
          <p:spPr>
            <a:xfrm>
              <a:off x="0" y="-57150"/>
              <a:ext cx="1752027" cy="564328"/>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Conv2D(64, (3, 3), activation='relu'</a:t>
              </a:r>
            </a:p>
            <a:p>
              <a:pPr marL="576267" indent="-288133" lvl="1">
                <a:lnSpc>
                  <a:spcPts val="3736"/>
                </a:lnSpc>
                <a:buFont typeface="Arial"/>
                <a:buChar char="•"/>
              </a:pPr>
              <a:r>
                <a:rPr lang="en-US" sz="2669">
                  <a:solidFill>
                    <a:srgbClr val="FFFFFF"/>
                  </a:solidFill>
                  <a:latin typeface="Helvetica World Semi-Bold"/>
                </a:rPr>
                <a:t>BatchNormalization()</a:t>
              </a:r>
            </a:p>
            <a:p>
              <a:pPr marL="576267" indent="-288133" lvl="1">
                <a:lnSpc>
                  <a:spcPts val="3736"/>
                </a:lnSpc>
                <a:buFont typeface="Arial"/>
                <a:buChar char="•"/>
              </a:pPr>
              <a:r>
                <a:rPr lang="en-US" sz="2669">
                  <a:solidFill>
                    <a:srgbClr val="FFFFFF"/>
                  </a:solidFill>
                  <a:latin typeface="Helvetica World Semi-Bold"/>
                </a:rPr>
                <a:t>MaxPooling2D((2, 2))</a:t>
              </a:r>
            </a:p>
          </p:txBody>
        </p:sp>
      </p:grpSp>
      <p:grpSp>
        <p:nvGrpSpPr>
          <p:cNvPr name="Group 18" id="18"/>
          <p:cNvGrpSpPr/>
          <p:nvPr/>
        </p:nvGrpSpPr>
        <p:grpSpPr>
          <a:xfrm rot="0">
            <a:off x="10607073" y="4187873"/>
            <a:ext cx="6652227" cy="1820917"/>
            <a:chOff x="0" y="0"/>
            <a:chExt cx="1752027" cy="479583"/>
          </a:xfrm>
        </p:grpSpPr>
        <p:sp>
          <p:nvSpPr>
            <p:cNvPr name="Freeform 19" id="19"/>
            <p:cNvSpPr/>
            <p:nvPr/>
          </p:nvSpPr>
          <p:spPr>
            <a:xfrm flipH="false" flipV="false" rot="0">
              <a:off x="0" y="0"/>
              <a:ext cx="1752027" cy="479583"/>
            </a:xfrm>
            <a:custGeom>
              <a:avLst/>
              <a:gdLst/>
              <a:ahLst/>
              <a:cxnLst/>
              <a:rect r="r" b="b" t="t" l="l"/>
              <a:pathLst>
                <a:path h="479583" w="1752027">
                  <a:moveTo>
                    <a:pt x="0" y="0"/>
                  </a:moveTo>
                  <a:lnTo>
                    <a:pt x="1752027" y="0"/>
                  </a:lnTo>
                  <a:lnTo>
                    <a:pt x="1752027" y="479583"/>
                  </a:lnTo>
                  <a:lnTo>
                    <a:pt x="0" y="479583"/>
                  </a:lnTo>
                  <a:close/>
                </a:path>
              </a:pathLst>
            </a:custGeom>
            <a:solidFill>
              <a:srgbClr val="003984"/>
            </a:solidFill>
          </p:spPr>
        </p:sp>
        <p:sp>
          <p:nvSpPr>
            <p:cNvPr name="TextBox 20" id="20"/>
            <p:cNvSpPr txBox="true"/>
            <p:nvPr/>
          </p:nvSpPr>
          <p:spPr>
            <a:xfrm>
              <a:off x="0" y="-57150"/>
              <a:ext cx="1752027" cy="536733"/>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Conv2D(128, (3, 3), activation='relu'</a:t>
              </a:r>
            </a:p>
            <a:p>
              <a:pPr marL="576267" indent="-288133" lvl="1">
                <a:lnSpc>
                  <a:spcPts val="3736"/>
                </a:lnSpc>
                <a:buFont typeface="Arial"/>
                <a:buChar char="•"/>
              </a:pPr>
              <a:r>
                <a:rPr lang="en-US" sz="2669">
                  <a:solidFill>
                    <a:srgbClr val="FFFFFF"/>
                  </a:solidFill>
                  <a:latin typeface="Helvetica World Semi-Bold"/>
                </a:rPr>
                <a:t>BatchNormalization()</a:t>
              </a:r>
            </a:p>
            <a:p>
              <a:pPr marL="576267" indent="-288133" lvl="1">
                <a:lnSpc>
                  <a:spcPts val="3736"/>
                </a:lnSpc>
                <a:buFont typeface="Arial"/>
                <a:buChar char="•"/>
              </a:pPr>
              <a:r>
                <a:rPr lang="en-US" sz="2669">
                  <a:solidFill>
                    <a:srgbClr val="FFFFFF"/>
                  </a:solidFill>
                  <a:latin typeface="Helvetica World Semi-Bold"/>
                </a:rPr>
                <a:t>MaxPooling2D((2, 2))</a:t>
              </a:r>
            </a:p>
          </p:txBody>
        </p:sp>
      </p:grpSp>
      <p:grpSp>
        <p:nvGrpSpPr>
          <p:cNvPr name="Group 21" id="21"/>
          <p:cNvGrpSpPr/>
          <p:nvPr/>
        </p:nvGrpSpPr>
        <p:grpSpPr>
          <a:xfrm rot="0">
            <a:off x="1028700" y="6361215"/>
            <a:ext cx="6652227" cy="1306567"/>
            <a:chOff x="0" y="0"/>
            <a:chExt cx="1752027" cy="344116"/>
          </a:xfrm>
        </p:grpSpPr>
        <p:sp>
          <p:nvSpPr>
            <p:cNvPr name="Freeform 22" id="22"/>
            <p:cNvSpPr/>
            <p:nvPr/>
          </p:nvSpPr>
          <p:spPr>
            <a:xfrm flipH="false" flipV="false" rot="0">
              <a:off x="0" y="0"/>
              <a:ext cx="1752027" cy="344116"/>
            </a:xfrm>
            <a:custGeom>
              <a:avLst/>
              <a:gdLst/>
              <a:ahLst/>
              <a:cxnLst/>
              <a:rect r="r" b="b" t="t" l="l"/>
              <a:pathLst>
                <a:path h="344116" w="1752027">
                  <a:moveTo>
                    <a:pt x="0" y="0"/>
                  </a:moveTo>
                  <a:lnTo>
                    <a:pt x="1752027" y="0"/>
                  </a:lnTo>
                  <a:lnTo>
                    <a:pt x="1752027" y="344116"/>
                  </a:lnTo>
                  <a:lnTo>
                    <a:pt x="0" y="344116"/>
                  </a:lnTo>
                  <a:close/>
                </a:path>
              </a:pathLst>
            </a:custGeom>
            <a:solidFill>
              <a:srgbClr val="003984"/>
            </a:solidFill>
          </p:spPr>
        </p:sp>
        <p:sp>
          <p:nvSpPr>
            <p:cNvPr name="TextBox 23" id="23"/>
            <p:cNvSpPr txBox="true"/>
            <p:nvPr/>
          </p:nvSpPr>
          <p:spPr>
            <a:xfrm>
              <a:off x="0" y="-57150"/>
              <a:ext cx="1752027" cy="401266"/>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GlobalAveragePooling2D()</a:t>
              </a:r>
            </a:p>
          </p:txBody>
        </p:sp>
      </p:grpSp>
      <p:grpSp>
        <p:nvGrpSpPr>
          <p:cNvPr name="Group 24" id="24"/>
          <p:cNvGrpSpPr/>
          <p:nvPr/>
        </p:nvGrpSpPr>
        <p:grpSpPr>
          <a:xfrm rot="0">
            <a:off x="10607073" y="6361215"/>
            <a:ext cx="6652227" cy="1306567"/>
            <a:chOff x="0" y="0"/>
            <a:chExt cx="1752027" cy="344116"/>
          </a:xfrm>
        </p:grpSpPr>
        <p:sp>
          <p:nvSpPr>
            <p:cNvPr name="Freeform 25" id="25"/>
            <p:cNvSpPr/>
            <p:nvPr/>
          </p:nvSpPr>
          <p:spPr>
            <a:xfrm flipH="false" flipV="false" rot="0">
              <a:off x="0" y="0"/>
              <a:ext cx="1752027" cy="344116"/>
            </a:xfrm>
            <a:custGeom>
              <a:avLst/>
              <a:gdLst/>
              <a:ahLst/>
              <a:cxnLst/>
              <a:rect r="r" b="b" t="t" l="l"/>
              <a:pathLst>
                <a:path h="344116" w="1752027">
                  <a:moveTo>
                    <a:pt x="0" y="0"/>
                  </a:moveTo>
                  <a:lnTo>
                    <a:pt x="1752027" y="0"/>
                  </a:lnTo>
                  <a:lnTo>
                    <a:pt x="1752027" y="344116"/>
                  </a:lnTo>
                  <a:lnTo>
                    <a:pt x="0" y="344116"/>
                  </a:lnTo>
                  <a:close/>
                </a:path>
              </a:pathLst>
            </a:custGeom>
            <a:solidFill>
              <a:srgbClr val="003984"/>
            </a:solidFill>
          </p:spPr>
        </p:sp>
        <p:sp>
          <p:nvSpPr>
            <p:cNvPr name="TextBox 26" id="26"/>
            <p:cNvSpPr txBox="true"/>
            <p:nvPr/>
          </p:nvSpPr>
          <p:spPr>
            <a:xfrm>
              <a:off x="0" y="-57150"/>
              <a:ext cx="1752027" cy="401266"/>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Dense(128, activation='relu')</a:t>
              </a:r>
            </a:p>
            <a:p>
              <a:pPr marL="576267" indent="-288133" lvl="1">
                <a:lnSpc>
                  <a:spcPts val="3736"/>
                </a:lnSpc>
                <a:buFont typeface="Arial"/>
                <a:buChar char="•"/>
              </a:pPr>
              <a:r>
                <a:rPr lang="en-US" sz="2669">
                  <a:solidFill>
                    <a:srgbClr val="FFFFFF"/>
                  </a:solidFill>
                  <a:latin typeface="Helvetica World Semi-Bold"/>
                </a:rPr>
                <a:t>Dropout(0.5)</a:t>
              </a:r>
            </a:p>
          </p:txBody>
        </p:sp>
      </p:grpSp>
      <p:grpSp>
        <p:nvGrpSpPr>
          <p:cNvPr name="Group 27" id="27"/>
          <p:cNvGrpSpPr/>
          <p:nvPr/>
        </p:nvGrpSpPr>
        <p:grpSpPr>
          <a:xfrm rot="0">
            <a:off x="5271651" y="8473361"/>
            <a:ext cx="7744699" cy="792217"/>
            <a:chOff x="0" y="0"/>
            <a:chExt cx="2039756" cy="208650"/>
          </a:xfrm>
        </p:grpSpPr>
        <p:sp>
          <p:nvSpPr>
            <p:cNvPr name="Freeform 28" id="28"/>
            <p:cNvSpPr/>
            <p:nvPr/>
          </p:nvSpPr>
          <p:spPr>
            <a:xfrm flipH="false" flipV="false" rot="0">
              <a:off x="0" y="0"/>
              <a:ext cx="2039756" cy="208650"/>
            </a:xfrm>
            <a:custGeom>
              <a:avLst/>
              <a:gdLst/>
              <a:ahLst/>
              <a:cxnLst/>
              <a:rect r="r" b="b" t="t" l="l"/>
              <a:pathLst>
                <a:path h="208650" w="2039756">
                  <a:moveTo>
                    <a:pt x="0" y="0"/>
                  </a:moveTo>
                  <a:lnTo>
                    <a:pt x="2039756" y="0"/>
                  </a:lnTo>
                  <a:lnTo>
                    <a:pt x="2039756" y="208650"/>
                  </a:lnTo>
                  <a:lnTo>
                    <a:pt x="0" y="208650"/>
                  </a:lnTo>
                  <a:close/>
                </a:path>
              </a:pathLst>
            </a:custGeom>
            <a:solidFill>
              <a:srgbClr val="003984"/>
            </a:solidFill>
          </p:spPr>
        </p:sp>
        <p:sp>
          <p:nvSpPr>
            <p:cNvPr name="TextBox 29" id="29"/>
            <p:cNvSpPr txBox="true"/>
            <p:nvPr/>
          </p:nvSpPr>
          <p:spPr>
            <a:xfrm>
              <a:off x="0" y="-57150"/>
              <a:ext cx="2039756" cy="265800"/>
            </a:xfrm>
            <a:prstGeom prst="rect">
              <a:avLst/>
            </a:prstGeom>
          </p:spPr>
          <p:txBody>
            <a:bodyPr anchor="ctr" rtlCol="false" tIns="50800" lIns="50800" bIns="50800" rIns="50800"/>
            <a:lstStyle/>
            <a:p>
              <a:pPr marL="576267" indent="-288133" lvl="1">
                <a:lnSpc>
                  <a:spcPts val="3736"/>
                </a:lnSpc>
                <a:buFont typeface="Arial"/>
                <a:buChar char="•"/>
              </a:pPr>
              <a:r>
                <a:rPr lang="en-US" sz="2669">
                  <a:solidFill>
                    <a:srgbClr val="FFFFFF"/>
                  </a:solidFill>
                  <a:latin typeface="Helvetica World Semi-Bold"/>
                </a:rPr>
                <a:t>Dense(len(LABELS), activation='softmax')</a:t>
              </a:r>
            </a:p>
          </p:txBody>
        </p:sp>
      </p:grpSp>
      <p:sp>
        <p:nvSpPr>
          <p:cNvPr name="AutoShape 30" id="30"/>
          <p:cNvSpPr/>
          <p:nvPr/>
        </p:nvSpPr>
        <p:spPr>
          <a:xfrm>
            <a:off x="7680927" y="2734489"/>
            <a:ext cx="2926147" cy="0"/>
          </a:xfrm>
          <a:prstGeom prst="line">
            <a:avLst/>
          </a:prstGeom>
          <a:ln cap="flat" w="123825">
            <a:solidFill>
              <a:srgbClr val="003984"/>
            </a:solidFill>
            <a:prstDash val="solid"/>
            <a:headEnd type="none" len="sm" w="sm"/>
            <a:tailEnd type="triangle" len="med" w="lg"/>
          </a:ln>
        </p:spPr>
      </p:sp>
      <p:sp>
        <p:nvSpPr>
          <p:cNvPr name="AutoShape 31" id="31"/>
          <p:cNvSpPr/>
          <p:nvPr/>
        </p:nvSpPr>
        <p:spPr>
          <a:xfrm>
            <a:off x="7680927" y="5045944"/>
            <a:ext cx="2926147" cy="52387"/>
          </a:xfrm>
          <a:prstGeom prst="line">
            <a:avLst/>
          </a:prstGeom>
          <a:ln cap="flat" w="123825">
            <a:solidFill>
              <a:srgbClr val="003984"/>
            </a:solidFill>
            <a:prstDash val="solid"/>
            <a:headEnd type="none" len="sm" w="sm"/>
            <a:tailEnd type="triangle" len="med" w="lg"/>
          </a:ln>
        </p:spPr>
      </p:sp>
      <p:sp>
        <p:nvSpPr>
          <p:cNvPr name="AutoShape 32" id="32"/>
          <p:cNvSpPr/>
          <p:nvPr/>
        </p:nvSpPr>
        <p:spPr>
          <a:xfrm flipH="true">
            <a:off x="7680927" y="2734489"/>
            <a:ext cx="2926147" cy="2311454"/>
          </a:xfrm>
          <a:prstGeom prst="line">
            <a:avLst/>
          </a:prstGeom>
          <a:ln cap="flat" w="123825">
            <a:solidFill>
              <a:srgbClr val="003984"/>
            </a:solidFill>
            <a:prstDash val="solid"/>
            <a:headEnd type="none" len="sm" w="sm"/>
            <a:tailEnd type="triangle" len="med" w="lg"/>
          </a:ln>
        </p:spPr>
      </p:sp>
      <p:sp>
        <p:nvSpPr>
          <p:cNvPr name="AutoShape 33" id="33"/>
          <p:cNvSpPr/>
          <p:nvPr/>
        </p:nvSpPr>
        <p:spPr>
          <a:xfrm flipH="true">
            <a:off x="7680927" y="5098331"/>
            <a:ext cx="2926147" cy="1916167"/>
          </a:xfrm>
          <a:prstGeom prst="line">
            <a:avLst/>
          </a:prstGeom>
          <a:ln cap="flat" w="123825">
            <a:solidFill>
              <a:srgbClr val="003984"/>
            </a:solidFill>
            <a:prstDash val="solid"/>
            <a:headEnd type="none" len="sm" w="sm"/>
            <a:tailEnd type="triangle" len="med" w="lg"/>
          </a:ln>
        </p:spPr>
      </p:sp>
      <p:sp>
        <p:nvSpPr>
          <p:cNvPr name="AutoShape 34" id="34"/>
          <p:cNvSpPr/>
          <p:nvPr/>
        </p:nvSpPr>
        <p:spPr>
          <a:xfrm>
            <a:off x="7680927" y="7014498"/>
            <a:ext cx="2926147" cy="0"/>
          </a:xfrm>
          <a:prstGeom prst="line">
            <a:avLst/>
          </a:prstGeom>
          <a:ln cap="flat" w="123825">
            <a:solidFill>
              <a:srgbClr val="003984"/>
            </a:solidFill>
            <a:prstDash val="solid"/>
            <a:headEnd type="none" len="sm" w="sm"/>
            <a:tailEnd type="triangle" len="med" w="lg"/>
          </a:ln>
        </p:spPr>
      </p:sp>
      <p:sp>
        <p:nvSpPr>
          <p:cNvPr name="AutoShape 35" id="35"/>
          <p:cNvSpPr/>
          <p:nvPr/>
        </p:nvSpPr>
        <p:spPr>
          <a:xfrm flipH="true">
            <a:off x="9144000" y="7014498"/>
            <a:ext cx="1463073" cy="1458863"/>
          </a:xfrm>
          <a:prstGeom prst="line">
            <a:avLst/>
          </a:prstGeom>
          <a:ln cap="flat" w="123825">
            <a:solidFill>
              <a:srgbClr val="003984"/>
            </a:solidFill>
            <a:prstDash val="solid"/>
            <a:headEnd type="none" len="sm" w="sm"/>
            <a:tailEnd type="triangle" len="med" w="lg"/>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3102372" y="1505202"/>
            <a:ext cx="11511756" cy="6081346"/>
          </a:xfrm>
          <a:custGeom>
            <a:avLst/>
            <a:gdLst/>
            <a:ahLst/>
            <a:cxnLst/>
            <a:rect r="r" b="b" t="t" l="l"/>
            <a:pathLst>
              <a:path h="6081346" w="11511756">
                <a:moveTo>
                  <a:pt x="0" y="0"/>
                </a:moveTo>
                <a:lnTo>
                  <a:pt x="11511756" y="0"/>
                </a:lnTo>
                <a:lnTo>
                  <a:pt x="11511756" y="6081346"/>
                </a:lnTo>
                <a:lnTo>
                  <a:pt x="0" y="6081346"/>
                </a:lnTo>
                <a:lnTo>
                  <a:pt x="0" y="0"/>
                </a:lnTo>
                <a:close/>
              </a:path>
            </a:pathLst>
          </a:custGeom>
          <a:blipFill>
            <a:blip r:embed="rId2"/>
            <a:stretch>
              <a:fillRect l="0" t="0" r="0" b="0"/>
            </a:stretch>
          </a:blipFill>
        </p:spPr>
      </p:sp>
      <p:sp>
        <p:nvSpPr>
          <p:cNvPr name="TextBox 9" id="9"/>
          <p:cNvSpPr txBox="true"/>
          <p:nvPr/>
        </p:nvSpPr>
        <p:spPr>
          <a:xfrm rot="0">
            <a:off x="233636" y="-14002"/>
            <a:ext cx="6746326"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Training</a:t>
            </a:r>
          </a:p>
        </p:txBody>
      </p:sp>
      <p:sp>
        <p:nvSpPr>
          <p:cNvPr name="TextBox 10" id="10"/>
          <p:cNvSpPr txBox="true"/>
          <p:nvPr/>
        </p:nvSpPr>
        <p:spPr>
          <a:xfrm rot="0">
            <a:off x="1028700" y="8328152"/>
            <a:ext cx="16230600" cy="1025398"/>
          </a:xfrm>
          <a:prstGeom prst="rect">
            <a:avLst/>
          </a:prstGeom>
        </p:spPr>
        <p:txBody>
          <a:bodyPr anchor="t" rtlCol="false" tIns="0" lIns="0" bIns="0" rIns="0">
            <a:spAutoFit/>
          </a:bodyPr>
          <a:lstStyle/>
          <a:p>
            <a:pPr algn="ctr">
              <a:lnSpc>
                <a:spcPts val="3856"/>
              </a:lnSpc>
              <a:spcBef>
                <a:spcPct val="0"/>
              </a:spcBef>
            </a:pPr>
            <a:r>
              <a:rPr lang="en-US" sz="2754">
                <a:solidFill>
                  <a:srgbClr val="000000"/>
                </a:solidFill>
                <a:latin typeface="Helvetica World Bold"/>
              </a:rPr>
              <a:t>loss: 0.4425 - accuracy: 0.9109 - f1_score: 0.9111 </a:t>
            </a:r>
          </a:p>
          <a:p>
            <a:pPr algn="ctr">
              <a:lnSpc>
                <a:spcPts val="3856"/>
              </a:lnSpc>
              <a:spcBef>
                <a:spcPct val="0"/>
              </a:spcBef>
            </a:pPr>
            <a:r>
              <a:rPr lang="en-US" sz="2754">
                <a:solidFill>
                  <a:srgbClr val="000000"/>
                </a:solidFill>
                <a:latin typeface="Helvetica World Bold"/>
              </a:rPr>
              <a:t> val_loss: 1.3519 - val_accuracy: 0.6492 - val_f1_score: 0.6425</a:t>
            </a:r>
          </a:p>
        </p:txBody>
      </p:sp>
      <p:sp>
        <p:nvSpPr>
          <p:cNvPr name="TextBox 11" id="11"/>
          <p:cNvSpPr txBox="true"/>
          <p:nvPr/>
        </p:nvSpPr>
        <p:spPr>
          <a:xfrm rot="0">
            <a:off x="5744840" y="7706120"/>
            <a:ext cx="6226820" cy="586254"/>
          </a:xfrm>
          <a:prstGeom prst="rect">
            <a:avLst/>
          </a:prstGeom>
        </p:spPr>
        <p:txBody>
          <a:bodyPr anchor="t" rtlCol="false" tIns="0" lIns="0" bIns="0" rIns="0">
            <a:spAutoFit/>
          </a:bodyPr>
          <a:lstStyle/>
          <a:p>
            <a:pPr algn="ctr">
              <a:lnSpc>
                <a:spcPts val="4436"/>
              </a:lnSpc>
              <a:spcBef>
                <a:spcPct val="0"/>
              </a:spcBef>
            </a:pPr>
            <a:r>
              <a:rPr lang="en-US" sz="3169">
                <a:solidFill>
                  <a:srgbClr val="000000"/>
                </a:solidFill>
                <a:latin typeface="Helvetica World Bold"/>
              </a:rPr>
              <a:t>Epoch 39/50 with Early stopping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grpSp>
        <p:nvGrpSpPr>
          <p:cNvPr name="Group 8" id="8"/>
          <p:cNvGrpSpPr/>
          <p:nvPr/>
        </p:nvGrpSpPr>
        <p:grpSpPr>
          <a:xfrm rot="0">
            <a:off x="2070930" y="3593591"/>
            <a:ext cx="7073070" cy="4161833"/>
            <a:chOff x="0" y="0"/>
            <a:chExt cx="1583725" cy="931873"/>
          </a:xfrm>
        </p:grpSpPr>
        <p:sp>
          <p:nvSpPr>
            <p:cNvPr name="Freeform 9" id="9"/>
            <p:cNvSpPr/>
            <p:nvPr/>
          </p:nvSpPr>
          <p:spPr>
            <a:xfrm flipH="false" flipV="false" rot="0">
              <a:off x="0" y="0"/>
              <a:ext cx="1583725" cy="931872"/>
            </a:xfrm>
            <a:custGeom>
              <a:avLst/>
              <a:gdLst/>
              <a:ahLst/>
              <a:cxnLst/>
              <a:rect r="r" b="b" t="t" l="l"/>
              <a:pathLst>
                <a:path h="931872" w="1583725">
                  <a:moveTo>
                    <a:pt x="55823" y="0"/>
                  </a:moveTo>
                  <a:lnTo>
                    <a:pt x="1527902" y="0"/>
                  </a:lnTo>
                  <a:cubicBezTo>
                    <a:pt x="1558732" y="0"/>
                    <a:pt x="1583725" y="24993"/>
                    <a:pt x="1583725" y="55823"/>
                  </a:cubicBezTo>
                  <a:lnTo>
                    <a:pt x="1583725" y="876050"/>
                  </a:lnTo>
                  <a:cubicBezTo>
                    <a:pt x="1583725" y="906880"/>
                    <a:pt x="1558732" y="931872"/>
                    <a:pt x="1527902" y="931872"/>
                  </a:cubicBezTo>
                  <a:lnTo>
                    <a:pt x="55823" y="931872"/>
                  </a:lnTo>
                  <a:cubicBezTo>
                    <a:pt x="24993" y="931872"/>
                    <a:pt x="0" y="906880"/>
                    <a:pt x="0" y="876050"/>
                  </a:cubicBezTo>
                  <a:lnTo>
                    <a:pt x="0" y="55823"/>
                  </a:lnTo>
                  <a:cubicBezTo>
                    <a:pt x="0" y="24993"/>
                    <a:pt x="24993" y="0"/>
                    <a:pt x="55823" y="0"/>
                  </a:cubicBezTo>
                  <a:close/>
                </a:path>
              </a:pathLst>
            </a:custGeom>
            <a:solidFill>
              <a:srgbClr val="D9D9D9"/>
            </a:solidFill>
          </p:spPr>
        </p:sp>
        <p:sp>
          <p:nvSpPr>
            <p:cNvPr name="TextBox 10" id="10"/>
            <p:cNvSpPr txBox="true"/>
            <p:nvPr/>
          </p:nvSpPr>
          <p:spPr>
            <a:xfrm>
              <a:off x="0" y="-28575"/>
              <a:ext cx="1583725" cy="960448"/>
            </a:xfrm>
            <a:prstGeom prst="rect">
              <a:avLst/>
            </a:prstGeom>
          </p:spPr>
          <p:txBody>
            <a:bodyPr anchor="ctr" rtlCol="false" tIns="50800" lIns="50800" bIns="50800" rIns="50800"/>
            <a:lstStyle/>
            <a:p>
              <a:pPr algn="ctr">
                <a:lnSpc>
                  <a:spcPts val="2756"/>
                </a:lnSpc>
              </a:pPr>
            </a:p>
          </p:txBody>
        </p:sp>
      </p:grpSp>
      <p:grpSp>
        <p:nvGrpSpPr>
          <p:cNvPr name="Group 11" id="11"/>
          <p:cNvGrpSpPr/>
          <p:nvPr/>
        </p:nvGrpSpPr>
        <p:grpSpPr>
          <a:xfrm rot="0">
            <a:off x="2247336" y="3938458"/>
            <a:ext cx="6677278" cy="3494380"/>
            <a:chOff x="0" y="0"/>
            <a:chExt cx="1495104" cy="782424"/>
          </a:xfrm>
        </p:grpSpPr>
        <p:sp>
          <p:nvSpPr>
            <p:cNvPr name="Freeform 12" id="12"/>
            <p:cNvSpPr/>
            <p:nvPr/>
          </p:nvSpPr>
          <p:spPr>
            <a:xfrm flipH="false" flipV="false" rot="0">
              <a:off x="0" y="0"/>
              <a:ext cx="1495104" cy="782424"/>
            </a:xfrm>
            <a:custGeom>
              <a:avLst/>
              <a:gdLst/>
              <a:ahLst/>
              <a:cxnLst/>
              <a:rect r="r" b="b" t="t" l="l"/>
              <a:pathLst>
                <a:path h="782424" w="1495104">
                  <a:moveTo>
                    <a:pt x="59132" y="0"/>
                  </a:moveTo>
                  <a:lnTo>
                    <a:pt x="1435972" y="0"/>
                  </a:lnTo>
                  <a:cubicBezTo>
                    <a:pt x="1468630" y="0"/>
                    <a:pt x="1495104" y="26474"/>
                    <a:pt x="1495104" y="59132"/>
                  </a:cubicBezTo>
                  <a:lnTo>
                    <a:pt x="1495104" y="723292"/>
                  </a:lnTo>
                  <a:cubicBezTo>
                    <a:pt x="1495104" y="755950"/>
                    <a:pt x="1468630" y="782424"/>
                    <a:pt x="1435972" y="782424"/>
                  </a:cubicBezTo>
                  <a:lnTo>
                    <a:pt x="59132" y="782424"/>
                  </a:lnTo>
                  <a:cubicBezTo>
                    <a:pt x="26474" y="782424"/>
                    <a:pt x="0" y="755950"/>
                    <a:pt x="0" y="723292"/>
                  </a:cubicBezTo>
                  <a:lnTo>
                    <a:pt x="0" y="59132"/>
                  </a:lnTo>
                  <a:cubicBezTo>
                    <a:pt x="0" y="26474"/>
                    <a:pt x="26474" y="0"/>
                    <a:pt x="59132" y="0"/>
                  </a:cubicBezTo>
                  <a:close/>
                </a:path>
              </a:pathLst>
            </a:custGeom>
            <a:solidFill>
              <a:srgbClr val="FFFFFF"/>
            </a:solidFill>
          </p:spPr>
        </p:sp>
        <p:sp>
          <p:nvSpPr>
            <p:cNvPr name="TextBox 13" id="13"/>
            <p:cNvSpPr txBox="true"/>
            <p:nvPr/>
          </p:nvSpPr>
          <p:spPr>
            <a:xfrm>
              <a:off x="0" y="-28575"/>
              <a:ext cx="1495104" cy="810999"/>
            </a:xfrm>
            <a:prstGeom prst="rect">
              <a:avLst/>
            </a:prstGeom>
          </p:spPr>
          <p:txBody>
            <a:bodyPr anchor="ctr" rtlCol="false" tIns="50800" lIns="50800" bIns="50800" rIns="50800"/>
            <a:lstStyle/>
            <a:p>
              <a:pPr algn="ctr">
                <a:lnSpc>
                  <a:spcPts val="2756"/>
                </a:lnSpc>
              </a:pPr>
            </a:p>
          </p:txBody>
        </p:sp>
      </p:grpSp>
      <p:sp>
        <p:nvSpPr>
          <p:cNvPr name="Freeform 14" id="14"/>
          <p:cNvSpPr/>
          <p:nvPr/>
        </p:nvSpPr>
        <p:spPr>
          <a:xfrm flipH="false" flipV="false" rot="0">
            <a:off x="11940824" y="1871022"/>
            <a:ext cx="4604802" cy="7387278"/>
          </a:xfrm>
          <a:custGeom>
            <a:avLst/>
            <a:gdLst/>
            <a:ahLst/>
            <a:cxnLst/>
            <a:rect r="r" b="b" t="t" l="l"/>
            <a:pathLst>
              <a:path h="7387278" w="4604802">
                <a:moveTo>
                  <a:pt x="0" y="0"/>
                </a:moveTo>
                <a:lnTo>
                  <a:pt x="4604802" y="0"/>
                </a:lnTo>
                <a:lnTo>
                  <a:pt x="4604802" y="7387278"/>
                </a:lnTo>
                <a:lnTo>
                  <a:pt x="0" y="7387278"/>
                </a:lnTo>
                <a:lnTo>
                  <a:pt x="0" y="0"/>
                </a:lnTo>
                <a:close/>
              </a:path>
            </a:pathLst>
          </a:custGeom>
          <a:blipFill>
            <a:blip r:embed="rId2"/>
            <a:stretch>
              <a:fillRect l="0" t="0" r="0" b="0"/>
            </a:stretch>
          </a:blipFill>
        </p:spPr>
      </p:sp>
      <p:sp>
        <p:nvSpPr>
          <p:cNvPr name="TextBox 15" id="15"/>
          <p:cNvSpPr txBox="true"/>
          <p:nvPr/>
        </p:nvSpPr>
        <p:spPr>
          <a:xfrm rot="0">
            <a:off x="233636" y="-14002"/>
            <a:ext cx="9195612" cy="118427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Test set performance</a:t>
            </a:r>
          </a:p>
        </p:txBody>
      </p:sp>
      <p:sp>
        <p:nvSpPr>
          <p:cNvPr name="TextBox 16" id="16"/>
          <p:cNvSpPr txBox="true"/>
          <p:nvPr/>
        </p:nvSpPr>
        <p:spPr>
          <a:xfrm rot="0">
            <a:off x="2731098" y="4145899"/>
            <a:ext cx="6412902" cy="4540010"/>
          </a:xfrm>
          <a:prstGeom prst="rect">
            <a:avLst/>
          </a:prstGeom>
        </p:spPr>
        <p:txBody>
          <a:bodyPr anchor="t" rtlCol="false" tIns="0" lIns="0" bIns="0" rIns="0">
            <a:spAutoFit/>
          </a:bodyPr>
          <a:lstStyle/>
          <a:p>
            <a:pPr algn="just">
              <a:lnSpc>
                <a:spcPts val="5963"/>
              </a:lnSpc>
            </a:pPr>
            <a:r>
              <a:rPr lang="en-US" sz="4259">
                <a:solidFill>
                  <a:srgbClr val="000000"/>
                </a:solidFill>
                <a:latin typeface="Helvetica World"/>
              </a:rPr>
              <a:t>Accuracy: 0.60</a:t>
            </a:r>
          </a:p>
          <a:p>
            <a:pPr algn="just">
              <a:lnSpc>
                <a:spcPts val="5963"/>
              </a:lnSpc>
            </a:pPr>
            <a:r>
              <a:rPr lang="en-US" sz="4259">
                <a:solidFill>
                  <a:srgbClr val="000000"/>
                </a:solidFill>
                <a:latin typeface="Helvetica World"/>
              </a:rPr>
              <a:t>Precision: 0.60 </a:t>
            </a:r>
          </a:p>
          <a:p>
            <a:pPr algn="just">
              <a:lnSpc>
                <a:spcPts val="5963"/>
              </a:lnSpc>
            </a:pPr>
            <a:r>
              <a:rPr lang="en-US" sz="4259">
                <a:solidFill>
                  <a:srgbClr val="000000"/>
                </a:solidFill>
                <a:latin typeface="Helvetica World"/>
              </a:rPr>
              <a:t>Recall: 0.60</a:t>
            </a:r>
          </a:p>
          <a:p>
            <a:pPr algn="just">
              <a:lnSpc>
                <a:spcPts val="5963"/>
              </a:lnSpc>
            </a:pPr>
            <a:r>
              <a:rPr lang="en-US" sz="4259">
                <a:solidFill>
                  <a:srgbClr val="000000"/>
                </a:solidFill>
                <a:latin typeface="Helvetica World Bold"/>
              </a:rPr>
              <a:t>F1score: 0.56 </a:t>
            </a:r>
          </a:p>
          <a:p>
            <a:pPr algn="just">
              <a:lnSpc>
                <a:spcPts val="5963"/>
              </a:lnSpc>
            </a:pPr>
          </a:p>
          <a:p>
            <a:pPr algn="just">
              <a:lnSpc>
                <a:spcPts val="5963"/>
              </a:lnSpc>
              <a:spcBef>
                <a:spcPct val="0"/>
              </a:spcBef>
            </a:pPr>
          </a:p>
        </p:txBody>
      </p:sp>
      <p:sp>
        <p:nvSpPr>
          <p:cNvPr name="TextBox 17" id="17"/>
          <p:cNvSpPr txBox="true"/>
          <p:nvPr/>
        </p:nvSpPr>
        <p:spPr>
          <a:xfrm rot="0">
            <a:off x="4187482" y="2101554"/>
            <a:ext cx="2496833" cy="1068030"/>
          </a:xfrm>
          <a:prstGeom prst="rect">
            <a:avLst/>
          </a:prstGeom>
        </p:spPr>
        <p:txBody>
          <a:bodyPr anchor="t" rtlCol="false" tIns="0" lIns="0" bIns="0" rIns="0">
            <a:spAutoFit/>
          </a:bodyPr>
          <a:lstStyle/>
          <a:p>
            <a:pPr>
              <a:lnSpc>
                <a:spcPts val="8051"/>
              </a:lnSpc>
              <a:spcBef>
                <a:spcPct val="0"/>
              </a:spcBef>
            </a:pPr>
            <a:r>
              <a:rPr lang="en-US" sz="5751">
                <a:solidFill>
                  <a:srgbClr val="000000"/>
                </a:solidFill>
                <a:latin typeface="Helvetica World Bold"/>
              </a:rPr>
              <a:t>Overall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280097"/>
            <a:chOff x="0" y="0"/>
            <a:chExt cx="4816593" cy="337145"/>
          </a:xfrm>
        </p:grpSpPr>
        <p:sp>
          <p:nvSpPr>
            <p:cNvPr name="Freeform 3" id="3"/>
            <p:cNvSpPr/>
            <p:nvPr/>
          </p:nvSpPr>
          <p:spPr>
            <a:xfrm flipH="false" flipV="false" rot="0">
              <a:off x="0" y="0"/>
              <a:ext cx="4816592" cy="337145"/>
            </a:xfrm>
            <a:custGeom>
              <a:avLst/>
              <a:gdLst/>
              <a:ahLst/>
              <a:cxnLst/>
              <a:rect r="r" b="b" t="t" l="l"/>
              <a:pathLst>
                <a:path h="337145" w="4816592">
                  <a:moveTo>
                    <a:pt x="0" y="0"/>
                  </a:moveTo>
                  <a:lnTo>
                    <a:pt x="4816592" y="0"/>
                  </a:lnTo>
                  <a:lnTo>
                    <a:pt x="4816592" y="337145"/>
                  </a:lnTo>
                  <a:lnTo>
                    <a:pt x="0" y="337145"/>
                  </a:lnTo>
                  <a:close/>
                </a:path>
              </a:pathLst>
            </a:custGeom>
            <a:gradFill rotWithShape="true">
              <a:gsLst>
                <a:gs pos="0">
                  <a:srgbClr val="003984">
                    <a:alpha val="100000"/>
                  </a:srgbClr>
                </a:gs>
                <a:gs pos="100000">
                  <a:srgbClr val="7793B6">
                    <a:alpha val="100000"/>
                  </a:srgbClr>
                </a:gs>
              </a:gsLst>
              <a:lin ang="0"/>
            </a:gradFill>
          </p:spPr>
        </p:sp>
        <p:sp>
          <p:nvSpPr>
            <p:cNvPr name="TextBox 4" id="4"/>
            <p:cNvSpPr txBox="true"/>
            <p:nvPr/>
          </p:nvSpPr>
          <p:spPr>
            <a:xfrm>
              <a:off x="0" y="-28575"/>
              <a:ext cx="4816593" cy="365720"/>
            </a:xfrm>
            <a:prstGeom prst="rect">
              <a:avLst/>
            </a:prstGeom>
          </p:spPr>
          <p:txBody>
            <a:bodyPr anchor="ctr" rtlCol="false" tIns="50800" lIns="50800" bIns="50800" rIns="50800"/>
            <a:lstStyle/>
            <a:p>
              <a:pPr algn="ctr">
                <a:lnSpc>
                  <a:spcPts val="2756"/>
                </a:lnSpc>
              </a:pPr>
            </a:p>
          </p:txBody>
        </p:sp>
      </p:grpSp>
      <p:grpSp>
        <p:nvGrpSpPr>
          <p:cNvPr name="Group 5" id="5"/>
          <p:cNvGrpSpPr/>
          <p:nvPr/>
        </p:nvGrpSpPr>
        <p:grpSpPr>
          <a:xfrm rot="0">
            <a:off x="0" y="9790462"/>
            <a:ext cx="18288000" cy="496538"/>
            <a:chOff x="0" y="0"/>
            <a:chExt cx="4816593" cy="130775"/>
          </a:xfrm>
        </p:grpSpPr>
        <p:sp>
          <p:nvSpPr>
            <p:cNvPr name="Freeform 6" id="6"/>
            <p:cNvSpPr/>
            <p:nvPr/>
          </p:nvSpPr>
          <p:spPr>
            <a:xfrm flipH="false" flipV="false" rot="0">
              <a:off x="0" y="0"/>
              <a:ext cx="4816592" cy="130775"/>
            </a:xfrm>
            <a:custGeom>
              <a:avLst/>
              <a:gdLst/>
              <a:ahLst/>
              <a:cxnLst/>
              <a:rect r="r" b="b" t="t" l="l"/>
              <a:pathLst>
                <a:path h="130775" w="4816592">
                  <a:moveTo>
                    <a:pt x="0" y="0"/>
                  </a:moveTo>
                  <a:lnTo>
                    <a:pt x="4816592" y="0"/>
                  </a:lnTo>
                  <a:lnTo>
                    <a:pt x="4816592" y="130775"/>
                  </a:lnTo>
                  <a:lnTo>
                    <a:pt x="0" y="130775"/>
                  </a:lnTo>
                  <a:close/>
                </a:path>
              </a:pathLst>
            </a:custGeom>
            <a:solidFill>
              <a:srgbClr val="D9D9D9"/>
            </a:solidFill>
          </p:spPr>
        </p:sp>
        <p:sp>
          <p:nvSpPr>
            <p:cNvPr name="TextBox 7" id="7"/>
            <p:cNvSpPr txBox="true"/>
            <p:nvPr/>
          </p:nvSpPr>
          <p:spPr>
            <a:xfrm>
              <a:off x="0" y="-28575"/>
              <a:ext cx="4816593" cy="159350"/>
            </a:xfrm>
            <a:prstGeom prst="rect">
              <a:avLst/>
            </a:prstGeom>
          </p:spPr>
          <p:txBody>
            <a:bodyPr anchor="ctr" rtlCol="false" tIns="50800" lIns="50800" bIns="50800" rIns="50800"/>
            <a:lstStyle/>
            <a:p>
              <a:pPr algn="ctr">
                <a:lnSpc>
                  <a:spcPts val="2756"/>
                </a:lnSpc>
              </a:pPr>
            </a:p>
          </p:txBody>
        </p:sp>
      </p:grpSp>
      <p:sp>
        <p:nvSpPr>
          <p:cNvPr name="Freeform 8" id="8"/>
          <p:cNvSpPr/>
          <p:nvPr/>
        </p:nvSpPr>
        <p:spPr>
          <a:xfrm flipH="false" flipV="false" rot="0">
            <a:off x="10208218" y="1657388"/>
            <a:ext cx="7212370" cy="8133074"/>
          </a:xfrm>
          <a:custGeom>
            <a:avLst/>
            <a:gdLst/>
            <a:ahLst/>
            <a:cxnLst/>
            <a:rect r="r" b="b" t="t" l="l"/>
            <a:pathLst>
              <a:path h="8133074" w="7212370">
                <a:moveTo>
                  <a:pt x="0" y="0"/>
                </a:moveTo>
                <a:lnTo>
                  <a:pt x="7212370" y="0"/>
                </a:lnTo>
                <a:lnTo>
                  <a:pt x="7212370" y="8133074"/>
                </a:lnTo>
                <a:lnTo>
                  <a:pt x="0" y="8133074"/>
                </a:lnTo>
                <a:lnTo>
                  <a:pt x="0" y="0"/>
                </a:lnTo>
                <a:close/>
              </a:path>
            </a:pathLst>
          </a:custGeom>
          <a:blipFill>
            <a:blip r:embed="rId2"/>
            <a:stretch>
              <a:fillRect l="-3014" t="0" r="-3014" b="0"/>
            </a:stretch>
          </a:blipFill>
        </p:spPr>
      </p:sp>
      <p:sp>
        <p:nvSpPr>
          <p:cNvPr name="Freeform 9" id="9"/>
          <p:cNvSpPr/>
          <p:nvPr/>
        </p:nvSpPr>
        <p:spPr>
          <a:xfrm flipH="false" flipV="false" rot="0">
            <a:off x="1028700" y="2013579"/>
            <a:ext cx="7578126" cy="2526042"/>
          </a:xfrm>
          <a:custGeom>
            <a:avLst/>
            <a:gdLst/>
            <a:ahLst/>
            <a:cxnLst/>
            <a:rect r="r" b="b" t="t" l="l"/>
            <a:pathLst>
              <a:path h="2526042" w="7578126">
                <a:moveTo>
                  <a:pt x="0" y="0"/>
                </a:moveTo>
                <a:lnTo>
                  <a:pt x="7578126" y="0"/>
                </a:lnTo>
                <a:lnTo>
                  <a:pt x="7578126" y="2526042"/>
                </a:lnTo>
                <a:lnTo>
                  <a:pt x="0" y="2526042"/>
                </a:lnTo>
                <a:lnTo>
                  <a:pt x="0" y="0"/>
                </a:lnTo>
                <a:close/>
              </a:path>
            </a:pathLst>
          </a:custGeom>
          <a:blipFill>
            <a:blip r:embed="rId3"/>
            <a:stretch>
              <a:fillRect l="0" t="0" r="0" b="0"/>
            </a:stretch>
          </a:blipFill>
        </p:spPr>
      </p:sp>
      <p:sp>
        <p:nvSpPr>
          <p:cNvPr name="TextBox 10" id="10"/>
          <p:cNvSpPr txBox="true"/>
          <p:nvPr/>
        </p:nvSpPr>
        <p:spPr>
          <a:xfrm rot="0">
            <a:off x="233636" y="-14002"/>
            <a:ext cx="6746326" cy="2422525"/>
          </a:xfrm>
          <a:prstGeom prst="rect">
            <a:avLst/>
          </a:prstGeom>
        </p:spPr>
        <p:txBody>
          <a:bodyPr anchor="t" rtlCol="false" tIns="0" lIns="0" bIns="0" rIns="0">
            <a:spAutoFit/>
          </a:bodyPr>
          <a:lstStyle/>
          <a:p>
            <a:pPr>
              <a:lnSpc>
                <a:spcPts val="9799"/>
              </a:lnSpc>
            </a:pPr>
            <a:r>
              <a:rPr lang="en-US" sz="6999">
                <a:solidFill>
                  <a:srgbClr val="FFFFFF"/>
                </a:solidFill>
                <a:latin typeface="Helvetica World"/>
              </a:rPr>
              <a:t>Error Analysis</a:t>
            </a:r>
          </a:p>
          <a:p>
            <a:pPr>
              <a:lnSpc>
                <a:spcPts val="9799"/>
              </a:lnSpc>
            </a:pPr>
          </a:p>
        </p:txBody>
      </p:sp>
      <p:sp>
        <p:nvSpPr>
          <p:cNvPr name="TextBox 11" id="11"/>
          <p:cNvSpPr txBox="true"/>
          <p:nvPr/>
        </p:nvSpPr>
        <p:spPr>
          <a:xfrm rot="0">
            <a:off x="1050998" y="5507822"/>
            <a:ext cx="7481590" cy="392579"/>
          </a:xfrm>
          <a:prstGeom prst="rect">
            <a:avLst/>
          </a:prstGeom>
        </p:spPr>
        <p:txBody>
          <a:bodyPr anchor="t" rtlCol="false" tIns="0" lIns="0" bIns="0" rIns="0">
            <a:spAutoFit/>
          </a:bodyPr>
          <a:lstStyle/>
          <a:p>
            <a:pPr algn="ctr">
              <a:lnSpc>
                <a:spcPts val="3036"/>
              </a:lnSpc>
              <a:spcBef>
                <a:spcPct val="0"/>
              </a:spcBef>
            </a:pPr>
            <a:r>
              <a:rPr lang="en-US" sz="2169">
                <a:solidFill>
                  <a:srgbClr val="000000"/>
                </a:solidFill>
                <a:latin typeface="Helvetica World Bold"/>
              </a:rPr>
              <a:t>Strategies to advance and refine the model's capabilities</a:t>
            </a:r>
          </a:p>
        </p:txBody>
      </p:sp>
      <p:sp>
        <p:nvSpPr>
          <p:cNvPr name="TextBox 12" id="12"/>
          <p:cNvSpPr txBox="true"/>
          <p:nvPr/>
        </p:nvSpPr>
        <p:spPr>
          <a:xfrm rot="0">
            <a:off x="681993" y="7372954"/>
            <a:ext cx="2483197" cy="392579"/>
          </a:xfrm>
          <a:prstGeom prst="rect">
            <a:avLst/>
          </a:prstGeom>
        </p:spPr>
        <p:txBody>
          <a:bodyPr anchor="t" rtlCol="false" tIns="0" lIns="0" bIns="0" rIns="0">
            <a:spAutoFit/>
          </a:bodyPr>
          <a:lstStyle/>
          <a:p>
            <a:pPr algn="ctr">
              <a:lnSpc>
                <a:spcPts val="3036"/>
              </a:lnSpc>
              <a:spcBef>
                <a:spcPct val="0"/>
              </a:spcBef>
            </a:pPr>
            <a:r>
              <a:rPr lang="en-US" sz="2169">
                <a:solidFill>
                  <a:srgbClr val="000000"/>
                </a:solidFill>
                <a:latin typeface="Helvetica World Bold"/>
              </a:rPr>
              <a:t>Dataset Expansion</a:t>
            </a:r>
          </a:p>
        </p:txBody>
      </p:sp>
      <p:sp>
        <p:nvSpPr>
          <p:cNvPr name="TextBox 13" id="13"/>
          <p:cNvSpPr txBox="true"/>
          <p:nvPr/>
        </p:nvSpPr>
        <p:spPr>
          <a:xfrm rot="0">
            <a:off x="3513136" y="7991126"/>
            <a:ext cx="2557314" cy="392579"/>
          </a:xfrm>
          <a:prstGeom prst="rect">
            <a:avLst/>
          </a:prstGeom>
        </p:spPr>
        <p:txBody>
          <a:bodyPr anchor="t" rtlCol="false" tIns="0" lIns="0" bIns="0" rIns="0">
            <a:spAutoFit/>
          </a:bodyPr>
          <a:lstStyle/>
          <a:p>
            <a:pPr algn="ctr">
              <a:lnSpc>
                <a:spcPts val="3036"/>
              </a:lnSpc>
              <a:spcBef>
                <a:spcPct val="0"/>
              </a:spcBef>
            </a:pPr>
            <a:r>
              <a:rPr lang="en-US" sz="2169">
                <a:solidFill>
                  <a:srgbClr val="000000"/>
                </a:solidFill>
                <a:latin typeface="Helvetica World Bold"/>
              </a:rPr>
              <a:t>Ensemble Learning</a:t>
            </a:r>
          </a:p>
        </p:txBody>
      </p:sp>
      <p:sp>
        <p:nvSpPr>
          <p:cNvPr name="TextBox 14" id="14"/>
          <p:cNvSpPr txBox="true"/>
          <p:nvPr/>
        </p:nvSpPr>
        <p:spPr>
          <a:xfrm rot="0">
            <a:off x="5343409" y="7372954"/>
            <a:ext cx="3610124" cy="392579"/>
          </a:xfrm>
          <a:prstGeom prst="rect">
            <a:avLst/>
          </a:prstGeom>
        </p:spPr>
        <p:txBody>
          <a:bodyPr anchor="t" rtlCol="false" tIns="0" lIns="0" bIns="0" rIns="0">
            <a:spAutoFit/>
          </a:bodyPr>
          <a:lstStyle/>
          <a:p>
            <a:pPr algn="ctr">
              <a:lnSpc>
                <a:spcPts val="3036"/>
              </a:lnSpc>
              <a:spcBef>
                <a:spcPct val="0"/>
              </a:spcBef>
            </a:pPr>
            <a:r>
              <a:rPr lang="en-US" sz="2169">
                <a:solidFill>
                  <a:srgbClr val="000000"/>
                </a:solidFill>
                <a:latin typeface="Helvetica World Bold"/>
              </a:rPr>
              <a:t>Post-Prediction Processing</a:t>
            </a:r>
          </a:p>
        </p:txBody>
      </p:sp>
      <p:sp>
        <p:nvSpPr>
          <p:cNvPr name="AutoShape 15" id="15"/>
          <p:cNvSpPr/>
          <p:nvPr/>
        </p:nvSpPr>
        <p:spPr>
          <a:xfrm flipH="true">
            <a:off x="1923592" y="6109669"/>
            <a:ext cx="1126927" cy="1301385"/>
          </a:xfrm>
          <a:prstGeom prst="line">
            <a:avLst/>
          </a:prstGeom>
          <a:ln cap="flat" w="38100">
            <a:solidFill>
              <a:srgbClr val="000000"/>
            </a:solidFill>
            <a:prstDash val="solid"/>
            <a:headEnd type="none" len="sm" w="sm"/>
            <a:tailEnd type="arrow" len="sm" w="med"/>
          </a:ln>
        </p:spPr>
      </p:sp>
      <p:sp>
        <p:nvSpPr>
          <p:cNvPr name="AutoShape 16" id="16"/>
          <p:cNvSpPr/>
          <p:nvPr/>
        </p:nvSpPr>
        <p:spPr>
          <a:xfrm>
            <a:off x="4791793" y="5900401"/>
            <a:ext cx="0" cy="2128825"/>
          </a:xfrm>
          <a:prstGeom prst="line">
            <a:avLst/>
          </a:prstGeom>
          <a:ln cap="flat" w="38100">
            <a:solidFill>
              <a:srgbClr val="000000"/>
            </a:solidFill>
            <a:prstDash val="solid"/>
            <a:headEnd type="none" len="sm" w="sm"/>
            <a:tailEnd type="arrow" len="sm" w="med"/>
          </a:ln>
        </p:spPr>
      </p:sp>
      <p:sp>
        <p:nvSpPr>
          <p:cNvPr name="AutoShape 17" id="17"/>
          <p:cNvSpPr/>
          <p:nvPr/>
        </p:nvSpPr>
        <p:spPr>
          <a:xfrm>
            <a:off x="6953991" y="6109669"/>
            <a:ext cx="194480" cy="1301385"/>
          </a:xfrm>
          <a:prstGeom prst="line">
            <a:avLst/>
          </a:prstGeom>
          <a:ln cap="flat" w="38100">
            <a:solidFill>
              <a:srgbClr val="000000"/>
            </a:solidFill>
            <a:prstDash val="solid"/>
            <a:headEnd type="none" len="sm" w="sm"/>
            <a:tailEnd type="arrow" len="sm" w="med"/>
          </a:ln>
        </p:spPr>
      </p:sp>
    </p:spTree>
  </p:cSld>
  <p:clrMapOvr>
    <a:masterClrMapping/>
  </p:clrMapOvr>
</p:sld>
</file>

<file path=ppt/slides/slide9.xml><?xml version="1.0" encoding="utf-8"?>
<p:sld xmlns:p="http://schemas.openxmlformats.org/presentationml/2006/main" xmlns:a="http://schemas.openxmlformats.org/drawingml/2006/main">
  <p:cSld>
    <p:bg>
      <p:bgPr>
        <a:gradFill rotWithShape="true">
          <a:gsLst>
            <a:gs pos="0">
              <a:srgbClr val="003984">
                <a:alpha val="100000"/>
              </a:srgbClr>
            </a:gs>
            <a:gs pos="100000">
              <a:srgbClr val="7793B6">
                <a:alpha val="100000"/>
              </a:srgbClr>
            </a:gs>
          </a:gsLst>
          <a:lin ang="0"/>
        </a:gradFill>
      </p:bgPr>
    </p:bg>
    <p:spTree>
      <p:nvGrpSpPr>
        <p:cNvPr id="1" name=""/>
        <p:cNvGrpSpPr/>
        <p:nvPr/>
      </p:nvGrpSpPr>
      <p:grpSpPr>
        <a:xfrm>
          <a:off x="0" y="0"/>
          <a:ext cx="0" cy="0"/>
          <a:chOff x="0" y="0"/>
          <a:chExt cx="0" cy="0"/>
        </a:xfrm>
      </p:grpSpPr>
      <p:sp>
        <p:nvSpPr>
          <p:cNvPr name="AutoShape 2" id="2"/>
          <p:cNvSpPr/>
          <p:nvPr/>
        </p:nvSpPr>
        <p:spPr>
          <a:xfrm>
            <a:off x="3086971" y="6296879"/>
            <a:ext cx="12114058" cy="0"/>
          </a:xfrm>
          <a:prstGeom prst="line">
            <a:avLst/>
          </a:prstGeom>
          <a:ln cap="flat" w="66675">
            <a:solidFill>
              <a:srgbClr val="FFFFFF"/>
            </a:solidFill>
            <a:prstDash val="solid"/>
            <a:headEnd type="none" len="sm" w="sm"/>
            <a:tailEnd type="none" len="sm" w="sm"/>
          </a:ln>
        </p:spPr>
      </p:sp>
      <p:sp>
        <p:nvSpPr>
          <p:cNvPr name="TextBox 3" id="3"/>
          <p:cNvSpPr txBox="true"/>
          <p:nvPr/>
        </p:nvSpPr>
        <p:spPr>
          <a:xfrm rot="0">
            <a:off x="1142911" y="3728183"/>
            <a:ext cx="16002177"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Bold"/>
              </a:rPr>
              <a:t>Image classification</a:t>
            </a:r>
          </a:p>
        </p:txBody>
      </p:sp>
      <p:sp>
        <p:nvSpPr>
          <p:cNvPr name="TextBox 4" id="4"/>
          <p:cNvSpPr txBox="true"/>
          <p:nvPr/>
        </p:nvSpPr>
        <p:spPr>
          <a:xfrm rot="0">
            <a:off x="6793970" y="250856"/>
            <a:ext cx="4700060" cy="2057386"/>
          </a:xfrm>
          <a:prstGeom prst="rect">
            <a:avLst/>
          </a:prstGeom>
        </p:spPr>
        <p:txBody>
          <a:bodyPr anchor="t" rtlCol="false" tIns="0" lIns="0" bIns="0" rIns="0">
            <a:spAutoFit/>
          </a:bodyPr>
          <a:lstStyle/>
          <a:p>
            <a:pPr>
              <a:lnSpc>
                <a:spcPts val="16800"/>
              </a:lnSpc>
            </a:pPr>
            <a:r>
              <a:rPr lang="en-US" sz="12000">
                <a:solidFill>
                  <a:srgbClr val="FFFFFF"/>
                </a:solidFill>
                <a:latin typeface="Montserrat"/>
              </a:rPr>
              <a:t>Task 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DAF4WPO38Jk</dc:identifier>
  <dcterms:modified xsi:type="dcterms:W3CDTF">2011-08-01T06:04:30Z</dcterms:modified>
  <cp:revision>1</cp:revision>
  <dc:title>Birds_signals_presentation</dc:title>
</cp:coreProperties>
</file>

<file path=docProps/thumbnail.jpeg>
</file>